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866" r:id="rId1"/>
    <p:sldMasterId id="2147485353" r:id="rId2"/>
    <p:sldMasterId id="2147485365" r:id="rId3"/>
  </p:sldMasterIdLst>
  <p:notesMasterIdLst>
    <p:notesMasterId r:id="rId27"/>
  </p:notesMasterIdLst>
  <p:handoutMasterIdLst>
    <p:handoutMasterId r:id="rId28"/>
  </p:handoutMasterIdLst>
  <p:sldIdLst>
    <p:sldId id="1253" r:id="rId4"/>
    <p:sldId id="1064" r:id="rId5"/>
    <p:sldId id="1255" r:id="rId6"/>
    <p:sldId id="1256" r:id="rId7"/>
    <p:sldId id="1257" r:id="rId8"/>
    <p:sldId id="1259" r:id="rId9"/>
    <p:sldId id="1261" r:id="rId10"/>
    <p:sldId id="1262" r:id="rId11"/>
    <p:sldId id="1260" r:id="rId12"/>
    <p:sldId id="1263" r:id="rId13"/>
    <p:sldId id="1264" r:id="rId14"/>
    <p:sldId id="1267" r:id="rId15"/>
    <p:sldId id="1268" r:id="rId16"/>
    <p:sldId id="1271" r:id="rId17"/>
    <p:sldId id="1241" r:id="rId18"/>
    <p:sldId id="1269" r:id="rId19"/>
    <p:sldId id="1270" r:id="rId20"/>
    <p:sldId id="1211" r:id="rId21"/>
    <p:sldId id="1180" r:id="rId22"/>
    <p:sldId id="1179" r:id="rId23"/>
    <p:sldId id="1217" r:id="rId24"/>
    <p:sldId id="1266" r:id="rId25"/>
    <p:sldId id="1221" r:id="rId26"/>
  </p:sldIdLst>
  <p:sldSz cx="12192000" cy="6858000"/>
  <p:notesSz cx="7104063" cy="10234613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5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B5E8D"/>
    <a:srgbClr val="05A4A4"/>
    <a:srgbClr val="687C9C"/>
    <a:srgbClr val="969696"/>
    <a:srgbClr val="255683"/>
    <a:srgbClr val="357FC2"/>
    <a:srgbClr val="FFCC00"/>
    <a:srgbClr val="44546A"/>
    <a:srgbClr val="70AD47"/>
    <a:srgbClr val="F9F9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ED083AE6-46FA-4A59-8FB0-9F97EB10719F}" styleName="밝은 스타일 3 - 강조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621" autoAdjust="0"/>
    <p:restoredTop sz="91791" autoAdjust="0"/>
  </p:normalViewPr>
  <p:slideViewPr>
    <p:cSldViewPr showGuides="1">
      <p:cViewPr varScale="1">
        <p:scale>
          <a:sx n="145" d="100"/>
          <a:sy n="145" d="100"/>
        </p:scale>
        <p:origin x="6" y="162"/>
      </p:cViewPr>
      <p:guideLst>
        <p:guide orient="horz" pos="2205"/>
        <p:guide pos="3840"/>
      </p:guideLst>
    </p:cSldViewPr>
  </p:slideViewPr>
  <p:notesTextViewPr>
    <p:cViewPr>
      <p:scale>
        <a:sx n="400" d="100"/>
        <a:sy n="4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103" d="100"/>
          <a:sy n="103" d="100"/>
        </p:scale>
        <p:origin x="2766" y="12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3"/>
            <a:ext cx="3079202" cy="512303"/>
          </a:xfrm>
          <a:prstGeom prst="rect">
            <a:avLst/>
          </a:prstGeom>
        </p:spPr>
        <p:txBody>
          <a:bodyPr vert="horz" lIns="94787" tIns="47393" rIns="94787" bIns="47393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4023203" y="3"/>
            <a:ext cx="3079202" cy="512303"/>
          </a:xfrm>
          <a:prstGeom prst="rect">
            <a:avLst/>
          </a:prstGeom>
        </p:spPr>
        <p:txBody>
          <a:bodyPr vert="horz" lIns="94787" tIns="47393" rIns="94787" bIns="47393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FC2D98FE-9A54-498D-A9AA-233C43ED3112}" type="datetimeFigureOut">
              <a:rPr lang="ko-KR" altLang="en-US"/>
              <a:pPr>
                <a:defRPr/>
              </a:pPr>
              <a:t>2022-12-28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1" y="9720675"/>
            <a:ext cx="3079202" cy="512301"/>
          </a:xfrm>
          <a:prstGeom prst="rect">
            <a:avLst/>
          </a:prstGeom>
        </p:spPr>
        <p:txBody>
          <a:bodyPr vert="horz" lIns="94787" tIns="47393" rIns="94787" bIns="47393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4023203" y="9720675"/>
            <a:ext cx="3079202" cy="512301"/>
          </a:xfrm>
          <a:prstGeom prst="rect">
            <a:avLst/>
          </a:prstGeom>
        </p:spPr>
        <p:txBody>
          <a:bodyPr vert="horz" lIns="94787" tIns="47393" rIns="94787" bIns="47393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98944860-C84F-4F29-99B1-7C12F5EF8A52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669558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3"/>
            <a:ext cx="3079202" cy="512303"/>
          </a:xfrm>
          <a:prstGeom prst="rect">
            <a:avLst/>
          </a:prstGeom>
        </p:spPr>
        <p:txBody>
          <a:bodyPr vert="horz" lIns="94787" tIns="47393" rIns="94787" bIns="47393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023203" y="3"/>
            <a:ext cx="3079202" cy="512303"/>
          </a:xfrm>
          <a:prstGeom prst="rect">
            <a:avLst/>
          </a:prstGeom>
        </p:spPr>
        <p:txBody>
          <a:bodyPr vert="horz" lIns="94787" tIns="47393" rIns="94787" bIns="47393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518C4379-8A1C-4367-9B0F-9949C6919C7E}" type="datetimeFigureOut">
              <a:rPr lang="ko-KR" altLang="en-US"/>
              <a:pPr>
                <a:defRPr/>
              </a:pPr>
              <a:t>2022-12-28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8113" y="765175"/>
            <a:ext cx="6827837" cy="38401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787" tIns="47393" rIns="94787" bIns="47393" rtlCol="0" anchor="ctr"/>
          <a:lstStyle/>
          <a:p>
            <a:pPr lvl="0"/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10078" y="4861156"/>
            <a:ext cx="5683914" cy="4605821"/>
          </a:xfrm>
          <a:prstGeom prst="rect">
            <a:avLst/>
          </a:prstGeom>
        </p:spPr>
        <p:txBody>
          <a:bodyPr vert="horz" lIns="94787" tIns="47393" rIns="94787" bIns="47393" rtlCol="0">
            <a:normAutofit/>
          </a:bodyPr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1" y="9720675"/>
            <a:ext cx="3079202" cy="512301"/>
          </a:xfrm>
          <a:prstGeom prst="rect">
            <a:avLst/>
          </a:prstGeom>
        </p:spPr>
        <p:txBody>
          <a:bodyPr vert="horz" lIns="94787" tIns="47393" rIns="94787" bIns="47393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023203" y="9720675"/>
            <a:ext cx="3079202" cy="512301"/>
          </a:xfrm>
          <a:prstGeom prst="rect">
            <a:avLst/>
          </a:prstGeom>
        </p:spPr>
        <p:txBody>
          <a:bodyPr vert="horz" lIns="94787" tIns="47393" rIns="94787" bIns="47393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7BBE8085-6FC5-4484-BE98-0505B1F08FCF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616039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8113" y="765175"/>
            <a:ext cx="6827837" cy="3840163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BBE8085-6FC5-4484-BE98-0505B1F08FCF}" type="slidenum">
              <a:rPr lang="ko-KR" altLang="en-US" smtClean="0"/>
              <a:pPr>
                <a:defRPr/>
              </a:pPr>
              <a:t>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28060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BE8085-6FC5-4484-BE98-0505B1F08FCF}" type="slidenum">
              <a:rPr lang="ko-KR" altLang="en-US" smtClean="0"/>
              <a:pPr>
                <a:defRPr/>
              </a:pPr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5286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BE8085-6FC5-4484-BE98-0505B1F08FCF}" type="slidenum">
              <a:rPr lang="ko-KR" altLang="en-US" smtClean="0"/>
              <a:pPr>
                <a:defRPr/>
              </a:pPr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25811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BE8085-6FC5-4484-BE98-0505B1F08FCF}" type="slidenum">
              <a:rPr lang="ko-KR" altLang="en-US" smtClean="0"/>
              <a:pPr>
                <a:defRPr/>
              </a:pPr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77821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BE8085-6FC5-4484-BE98-0505B1F08FCF}" type="slidenum">
              <a:rPr lang="ko-KR" altLang="en-US" smtClean="0"/>
              <a:pPr>
                <a:defRPr/>
              </a:pPr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85335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BE8085-6FC5-4484-BE98-0505B1F08FCF}" type="slidenum">
              <a:rPr lang="ko-KR" altLang="en-US" smtClean="0"/>
              <a:pPr>
                <a:defRPr/>
              </a:pPr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70841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BE8085-6FC5-4484-BE98-0505B1F08FCF}" type="slidenum">
              <a:rPr lang="ko-KR" altLang="en-US" smtClean="0"/>
              <a:pPr>
                <a:defRPr/>
              </a:pPr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98722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BE8085-6FC5-4484-BE98-0505B1F08FCF}" type="slidenum">
              <a:rPr lang="ko-KR" altLang="en-US" smtClean="0"/>
              <a:pPr>
                <a:defRPr/>
              </a:pPr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04989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8113" y="765175"/>
            <a:ext cx="6827837" cy="3840163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BBE8085-6FC5-4484-BE98-0505B1F08FCF}" type="slidenum">
              <a:rPr lang="ko-KR" altLang="en-US" smtClean="0"/>
              <a:pPr>
                <a:defRPr/>
              </a:pPr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22470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BE8085-6FC5-4484-BE98-0505B1F08FCF}" type="slidenum">
              <a:rPr lang="ko-KR" altLang="en-US" smtClean="0"/>
              <a:pPr>
                <a:defRPr/>
              </a:pPr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980817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BE8085-6FC5-4484-BE98-0505B1F08FCF}" type="slidenum">
              <a:rPr lang="ko-KR" altLang="en-US" smtClean="0"/>
              <a:pPr>
                <a:defRPr/>
              </a:pPr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55435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BE8085-6FC5-4484-BE98-0505B1F08FCF}" type="slidenum">
              <a:rPr lang="ko-KR" altLang="en-US" smtClean="0"/>
              <a:pPr>
                <a:defRPr/>
              </a:pPr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65245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BE8085-6FC5-4484-BE98-0505B1F08FCF}" type="slidenum">
              <a:rPr lang="ko-KR" altLang="en-US" smtClean="0"/>
              <a:pPr>
                <a:defRPr/>
              </a:pPr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94667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`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BBE8085-6FC5-4484-BE98-0505B1F08FCF}" type="slidenum">
              <a:rPr lang="ko-KR" altLang="en-US" smtClean="0"/>
              <a:pPr>
                <a:defRPr/>
              </a:pPr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67530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BE8085-6FC5-4484-BE98-0505B1F08FCF}" type="slidenum">
              <a:rPr lang="ko-KR" altLang="en-US" smtClean="0"/>
              <a:pPr>
                <a:defRPr/>
              </a:pPr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70309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BE8085-6FC5-4484-BE98-0505B1F08FCF}" type="slidenum">
              <a:rPr lang="ko-KR" altLang="en-US" smtClean="0"/>
              <a:pPr>
                <a:defRPr/>
              </a:pPr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87135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/>
              <a:t>마스터 부제목 스타일 편집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680451" y="127000"/>
            <a:ext cx="2717800" cy="58626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527051" y="127000"/>
            <a:ext cx="7950200" cy="58626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620185" y="3501008"/>
            <a:ext cx="11000316" cy="1588"/>
          </a:xfrm>
          <a:prstGeom prst="line">
            <a:avLst/>
          </a:prstGeom>
          <a:ln w="889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 userDrawn="1"/>
        </p:nvCxnSpPr>
        <p:spPr>
          <a:xfrm>
            <a:off x="620185" y="3501008"/>
            <a:ext cx="11000316" cy="1588"/>
          </a:xfrm>
          <a:prstGeom prst="line">
            <a:avLst/>
          </a:prstGeom>
          <a:ln w="889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1101719"/>
            <a:ext cx="10363200" cy="1470025"/>
          </a:xfrm>
        </p:spPr>
        <p:txBody>
          <a:bodyPr>
            <a:normAutofit/>
          </a:bodyPr>
          <a:lstStyle>
            <a:lvl1pPr>
              <a:defRPr sz="4400" b="1">
                <a:latin typeface="Book Antiqua" pitchFamily="18" charset="0"/>
                <a:ea typeface="맑은 고딕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676664"/>
            <a:ext cx="85344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tx1"/>
                </a:solidFill>
                <a:latin typeface="Book Antiqua" pitchFamily="18" charset="0"/>
                <a:ea typeface="맑은 고딕" pitchFamily="50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  <a:endParaRPr lang="ko-KR" altLang="en-US" dirty="0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0"/>
          </p:nvPr>
        </p:nvSpPr>
        <p:spPr>
          <a:xfrm>
            <a:off x="190500" y="6356351"/>
            <a:ext cx="3860800" cy="365125"/>
          </a:xfrm>
        </p:spPr>
        <p:txBody>
          <a:bodyPr/>
          <a:lstStyle>
            <a:lvl1pPr algn="l">
              <a:defRPr smtClean="0">
                <a:latin typeface="Book Antiqua" pitchFamily="18" charset="0"/>
                <a:ea typeface="맑은 고딕" pitchFamily="50" charset="-127"/>
              </a:defRPr>
            </a:lvl1pPr>
          </a:lstStyle>
          <a:p>
            <a:pPr>
              <a:defRPr/>
            </a:pPr>
            <a:r>
              <a:rPr lang="en-US" altLang="ko-KR"/>
              <a:t>KAIST Database and Multimedia lab.</a:t>
            </a:r>
            <a:endParaRPr lang="ko-KR" altLang="en-US" dirty="0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>
                <a:latin typeface="Book Antiqua" pitchFamily="18" charset="0"/>
                <a:ea typeface="맑은 고딕" pitchFamily="50" charset="-127"/>
              </a:defRPr>
            </a:lvl1pPr>
          </a:lstStyle>
          <a:p>
            <a:pPr>
              <a:defRPr/>
            </a:pPr>
            <a:fld id="{01B20515-6080-4CA6-8A2B-371CFCC5D86B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5"/>
          <p:cNvSpPr>
            <a:spLocks noGrp="1"/>
          </p:cNvSpPr>
          <p:nvPr>
            <p:ph type="sldNum" sz="quarter" idx="11"/>
          </p:nvPr>
        </p:nvSpPr>
        <p:spPr>
          <a:xfrm>
            <a:off x="9264352" y="6464759"/>
            <a:ext cx="2844800" cy="365125"/>
          </a:xfrm>
        </p:spPr>
        <p:txBody>
          <a:bodyPr/>
          <a:lstStyle>
            <a:lvl1pPr>
              <a:defRPr smtClean="0">
                <a:solidFill>
                  <a:schemeClr val="tx2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1pPr>
          </a:lstStyle>
          <a:p>
            <a:pPr>
              <a:defRPr/>
            </a:pPr>
            <a:fld id="{867B3224-77C5-4173-91A9-4F7123CD03A0}" type="slidenum">
              <a:rPr lang="ko-KR" altLang="en-US" smtClean="0"/>
              <a:pPr>
                <a:defRPr/>
              </a:pPr>
              <a:t>‹#›</a:t>
            </a:fld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775AABE-1739-46D7-BD75-A3E0AAB96E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0"/>
          <a:stretch/>
        </p:blipFill>
        <p:spPr>
          <a:xfrm>
            <a:off x="0" y="0"/>
            <a:ext cx="12192000" cy="1556792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980E8A8-6DE6-47E9-A259-EA1D513D9C41}"/>
              </a:ext>
            </a:extLst>
          </p:cNvPr>
          <p:cNvCxnSpPr>
            <a:cxnSpLocks/>
          </p:cNvCxnSpPr>
          <p:nvPr userDrawn="1"/>
        </p:nvCxnSpPr>
        <p:spPr>
          <a:xfrm>
            <a:off x="479376" y="1051149"/>
            <a:ext cx="11268000" cy="1587"/>
          </a:xfrm>
          <a:prstGeom prst="line">
            <a:avLst/>
          </a:prstGeom>
          <a:ln w="107950">
            <a:solidFill>
              <a:srgbClr val="3B49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제목 1">
            <a:extLst>
              <a:ext uri="{FF2B5EF4-FFF2-40B4-BE49-F238E27FC236}">
                <a16:creationId xmlns:a16="http://schemas.microsoft.com/office/drawing/2014/main" id="{FC5494B4-0B3A-44D6-A49A-A93006475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7624" y="117578"/>
            <a:ext cx="9588896" cy="787968"/>
          </a:xfrm>
        </p:spPr>
        <p:txBody>
          <a:bodyPr>
            <a:normAutofit/>
          </a:bodyPr>
          <a:lstStyle>
            <a:lvl1pPr algn="l">
              <a:defRPr sz="4000" b="1"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5A059ED-2B3E-4DA3-A7F0-71EFA3417A6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44" y="163257"/>
            <a:ext cx="999147" cy="93440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A73BB6C-AD41-44A0-A7FC-173056958C4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848528" y="151173"/>
            <a:ext cx="1343473" cy="855047"/>
          </a:xfrm>
          <a:prstGeom prst="rect">
            <a:avLst/>
          </a:prstGeom>
        </p:spPr>
      </p:pic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07368" y="1307901"/>
            <a:ext cx="11319048" cy="5142575"/>
          </a:xfrm>
        </p:spPr>
        <p:txBody>
          <a:bodyPr/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993300"/>
              </a:buClr>
              <a:buSzPct val="70000"/>
              <a:buFont typeface="Wingdings" pitchFamily="2" charset="2"/>
              <a:buChar char="l"/>
              <a:defRPr sz="2000">
                <a:latin typeface="Book Antiqua" pitchFamily="18" charset="0"/>
                <a:ea typeface="맑은 고딕" pitchFamily="50" charset="-127"/>
              </a:defRPr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 sz="1600">
                <a:latin typeface="Book Antiqua" pitchFamily="18" charset="0"/>
                <a:ea typeface="맑은 고딕" pitchFamily="50" charset="-127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 sz="1600">
                <a:latin typeface="Book Antiqua" pitchFamily="18" charset="0"/>
                <a:ea typeface="맑은 고딕" pitchFamily="50" charset="-127"/>
              </a:defRPr>
            </a:lvl3pPr>
            <a:lvl4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 sz="1600">
                <a:latin typeface="Book Antiqua" pitchFamily="18" charset="0"/>
                <a:ea typeface="맑은 고딕" pitchFamily="50" charset="-127"/>
              </a:defRPr>
            </a:lvl4pPr>
            <a:lvl5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 sz="1600">
                <a:latin typeface="Book Antiqua" pitchFamily="18" charset="0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KAIST Database and Multimedia lab.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8E565D4-4EB9-478A-B589-F317B42A5AED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KAIST Database and Multimedia lab.</a:t>
            </a: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915E355-B793-4A37-A4B9-2A8F4A231FCD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KAIST Database and Multimedia lab.</a:t>
            </a:r>
            <a:endParaRPr lang="ko-KR" altLang="en-US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5272FC-252C-4841-B6BD-473D26E33FD8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KAIST Database and Multimedia lab.</a:t>
            </a:r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75896D-50C1-4EF3-9371-90B3DE9F4467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KAIST Database and Multimedia lab.</a:t>
            </a:r>
            <a:endParaRPr lang="ko-KR" altLang="en-US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4B07AAC-BA88-4FFB-B3AC-0D5411144EC0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KAIST Database and Multimedia lab.</a:t>
            </a: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120A39A-CD7C-4C0E-A7EA-4262A1B33E56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3pPr>
              <a:defRPr sz="2000" baseline="0"/>
            </a:lvl3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KAIST Database and Multimedia lab.</a:t>
            </a: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A0586A-BAF6-4F14-B128-562BAD36EB1A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KAIST Database and Multimedia lab.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8AA401E-0A30-4817-B049-55F7BBD88B5C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KAIST Database and Multimedia lab.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AC374A4-ACD5-4F3C-AB44-8F6D88BEB18D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8977229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/>
              <a:t>마스터 부제목 스타일 편집</a:t>
            </a: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3pPr>
              <a:defRPr sz="2000" baseline="0"/>
            </a:lvl3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527051" y="1052514"/>
            <a:ext cx="5334000" cy="49371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64251" y="1052514"/>
            <a:ext cx="5334000" cy="49371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680451" y="127000"/>
            <a:ext cx="2717800" cy="58626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527051" y="127000"/>
            <a:ext cx="7950200" cy="58626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527051" y="1052514"/>
            <a:ext cx="5334000" cy="49371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64251" y="1052514"/>
            <a:ext cx="5334000" cy="49371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1_본문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27051" y="1052514"/>
            <a:ext cx="10871200" cy="4937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문자열 유형을 편집하려면 누르십시오</a:t>
            </a:r>
            <a:r>
              <a:rPr lang="en-US" altLang="ko-KR"/>
              <a:t>.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세째 수준</a:t>
            </a:r>
          </a:p>
        </p:txBody>
      </p:sp>
      <p:sp>
        <p:nvSpPr>
          <p:cNvPr id="1812485" name="Text Box 5"/>
          <p:cNvSpPr txBox="1">
            <a:spLocks noChangeArrowheads="1"/>
          </p:cNvSpPr>
          <p:nvPr/>
        </p:nvSpPr>
        <p:spPr bwMode="auto">
          <a:xfrm>
            <a:off x="11292418" y="6551098"/>
            <a:ext cx="899583" cy="369332"/>
          </a:xfrm>
          <a:prstGeom prst="rect">
            <a:avLst/>
          </a:prstGeom>
          <a:noFill/>
          <a:ln w="101600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r>
              <a:rPr lang="en-US" altLang="ko-KR">
                <a:latin typeface="굴림" pitchFamily="50" charset="-127"/>
                <a:ea typeface="굴림" pitchFamily="50" charset="-127"/>
              </a:rPr>
              <a:t>-</a:t>
            </a:r>
            <a:fld id="{33DF90AF-E1A2-4D41-B849-16F069B4E253}" type="slidenum">
              <a:rPr lang="en-US" altLang="ko-KR">
                <a:latin typeface="굴림" pitchFamily="50" charset="-127"/>
                <a:ea typeface="굴림" pitchFamily="50" charset="-127"/>
              </a:rPr>
              <a:pPr>
                <a:defRPr/>
              </a:pPr>
              <a:t>‹#›</a:t>
            </a:fld>
            <a:r>
              <a:rPr lang="en-US" altLang="ko-KR">
                <a:latin typeface="굴림" pitchFamily="50" charset="-127"/>
                <a:ea typeface="굴림" pitchFamily="50" charset="-127"/>
              </a:rPr>
              <a:t>-</a:t>
            </a:r>
          </a:p>
        </p:txBody>
      </p:sp>
      <p:pic>
        <p:nvPicPr>
          <p:cNvPr id="1029" name="Picture 7" descr="1_본문_bar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0" y="0"/>
            <a:ext cx="12192000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12488" name="Rectangle 8"/>
          <p:cNvSpPr>
            <a:spLocks noGrp="1" noChangeArrowheads="1"/>
          </p:cNvSpPr>
          <p:nvPr>
            <p:ph type="title"/>
          </p:nvPr>
        </p:nvSpPr>
        <p:spPr bwMode="auto">
          <a:xfrm>
            <a:off x="527051" y="127000"/>
            <a:ext cx="108712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>
                <a:alpha val="50000"/>
              </a:scheme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ko-KR" altLang="ko-KR"/>
          </a:p>
        </p:txBody>
      </p: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205317" y="6597650"/>
            <a:ext cx="1665816" cy="16668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5379" r:id="rId1"/>
    <p:sldLayoutId id="2147485380" r:id="rId2"/>
    <p:sldLayoutId id="2147485381" r:id="rId3"/>
    <p:sldLayoutId id="2147485382" r:id="rId4"/>
    <p:sldLayoutId id="2147485383" r:id="rId5"/>
    <p:sldLayoutId id="2147485384" r:id="rId6"/>
    <p:sldLayoutId id="2147485385" r:id="rId7"/>
    <p:sldLayoutId id="2147485386" r:id="rId8"/>
    <p:sldLayoutId id="2147485387" r:id="rId9"/>
    <p:sldLayoutId id="2147485388" r:id="rId10"/>
    <p:sldLayoutId id="2147485389" r:id="rId11"/>
  </p:sldLayoutIdLst>
  <p:hf hdr="0" dt="0"/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kumimoji="1" sz="320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kumimoji="1" sz="3200">
          <a:solidFill>
            <a:schemeClr val="bg1"/>
          </a:solidFill>
          <a:latin typeface="HY견고딕" pitchFamily="18" charset="-127"/>
          <a:ea typeface="HY견고딕" pitchFamily="18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kumimoji="1" sz="3200">
          <a:solidFill>
            <a:schemeClr val="bg1"/>
          </a:solidFill>
          <a:latin typeface="HY견고딕" pitchFamily="18" charset="-127"/>
          <a:ea typeface="HY견고딕" pitchFamily="18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kumimoji="1" sz="3200">
          <a:solidFill>
            <a:schemeClr val="bg1"/>
          </a:solidFill>
          <a:latin typeface="HY견고딕" pitchFamily="18" charset="-127"/>
          <a:ea typeface="HY견고딕" pitchFamily="18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kumimoji="1" sz="3200">
          <a:solidFill>
            <a:schemeClr val="bg1"/>
          </a:solidFill>
          <a:latin typeface="HY견고딕" pitchFamily="18" charset="-127"/>
          <a:ea typeface="HY견고딕" pitchFamily="18" charset="-127"/>
        </a:defRPr>
      </a:lvl5pPr>
      <a:lvl6pPr marL="457200" algn="l" rtl="0" eaLnBrk="0" fontAlgn="base" latinLnBrk="1" hangingPunct="0">
        <a:spcBef>
          <a:spcPct val="0"/>
        </a:spcBef>
        <a:spcAft>
          <a:spcPct val="0"/>
        </a:spcAft>
        <a:defRPr kumimoji="1" sz="3200">
          <a:solidFill>
            <a:schemeClr val="bg1"/>
          </a:solidFill>
          <a:latin typeface="HY견고딕" pitchFamily="18" charset="-127"/>
          <a:ea typeface="HY견고딕" pitchFamily="18" charset="-127"/>
        </a:defRPr>
      </a:lvl6pPr>
      <a:lvl7pPr marL="914400" algn="l" rtl="0" eaLnBrk="0" fontAlgn="base" latinLnBrk="1" hangingPunct="0">
        <a:spcBef>
          <a:spcPct val="0"/>
        </a:spcBef>
        <a:spcAft>
          <a:spcPct val="0"/>
        </a:spcAft>
        <a:defRPr kumimoji="1" sz="3200">
          <a:solidFill>
            <a:schemeClr val="bg1"/>
          </a:solidFill>
          <a:latin typeface="HY견고딕" pitchFamily="18" charset="-127"/>
          <a:ea typeface="HY견고딕" pitchFamily="18" charset="-127"/>
        </a:defRPr>
      </a:lvl7pPr>
      <a:lvl8pPr marL="1371600" algn="l" rtl="0" eaLnBrk="0" fontAlgn="base" latinLnBrk="1" hangingPunct="0">
        <a:spcBef>
          <a:spcPct val="0"/>
        </a:spcBef>
        <a:spcAft>
          <a:spcPct val="0"/>
        </a:spcAft>
        <a:defRPr kumimoji="1" sz="3200">
          <a:solidFill>
            <a:schemeClr val="bg1"/>
          </a:solidFill>
          <a:latin typeface="HY견고딕" pitchFamily="18" charset="-127"/>
          <a:ea typeface="HY견고딕" pitchFamily="18" charset="-127"/>
        </a:defRPr>
      </a:lvl8pPr>
      <a:lvl9pPr marL="1828800" algn="l" rtl="0" eaLnBrk="0" fontAlgn="base" latinLnBrk="1" hangingPunct="0">
        <a:spcBef>
          <a:spcPct val="0"/>
        </a:spcBef>
        <a:spcAft>
          <a:spcPct val="0"/>
        </a:spcAft>
        <a:defRPr kumimoji="1" sz="3200">
          <a:solidFill>
            <a:schemeClr val="bg1"/>
          </a:solidFill>
          <a:latin typeface="HY견고딕" pitchFamily="18" charset="-127"/>
          <a:ea typeface="HY견고딕" pitchFamily="18" charset="-127"/>
        </a:defRPr>
      </a:lvl9pPr>
    </p:titleStyle>
    <p:bodyStyle>
      <a:lvl1pPr marL="342900" indent="-342900" algn="l" rtl="0" eaLnBrk="0" fontAlgn="base" latinLnBrk="1" hangingPunct="0">
        <a:spcBef>
          <a:spcPct val="30000"/>
        </a:spcBef>
        <a:spcAft>
          <a:spcPct val="0"/>
        </a:spcAft>
        <a:buClr>
          <a:srgbClr val="CC0066"/>
        </a:buClr>
        <a:buFont typeface="Wingdings" pitchFamily="2" charset="2"/>
        <a:buChar char="l"/>
        <a:defRPr kumimoji="1"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lr>
          <a:srgbClr val="6600CC"/>
        </a:buClr>
        <a:buChar char="•"/>
        <a:defRPr kumimoji="1"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latinLnBrk="1" hangingPunct="0">
        <a:spcBef>
          <a:spcPct val="10000"/>
        </a:spcBef>
        <a:spcAft>
          <a:spcPct val="0"/>
        </a:spcAft>
        <a:buChar char="–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0"/>
        </a:spcBef>
        <a:spcAft>
          <a:spcPct val="0"/>
        </a:spcAft>
        <a:buChar char="–"/>
        <a:defRPr kumimoji="1" sz="1200" b="1">
          <a:solidFill>
            <a:schemeClr val="tx1"/>
          </a:solidFill>
          <a:latin typeface="굴림" pitchFamily="50" charset="-127"/>
          <a:ea typeface="굴림" pitchFamily="50" charset="-127"/>
        </a:defRPr>
      </a:lvl4pPr>
      <a:lvl5pPr marL="2057400" indent="-228600" algn="l" rtl="0" eaLnBrk="0" fontAlgn="base" latinLnBrk="1" hangingPunct="0">
        <a:spcBef>
          <a:spcPct val="0"/>
        </a:spcBef>
        <a:spcAft>
          <a:spcPct val="0"/>
        </a:spcAft>
        <a:buChar char="»"/>
        <a:defRPr kumimoji="1" sz="1200" b="1">
          <a:solidFill>
            <a:schemeClr val="tx1"/>
          </a:solidFill>
          <a:latin typeface="굴림" pitchFamily="50" charset="-127"/>
          <a:ea typeface="굴림" pitchFamily="50" charset="-127"/>
        </a:defRPr>
      </a:lvl5pPr>
      <a:lvl6pPr marL="2514600" indent="-228600" algn="l" rtl="0" eaLnBrk="0" fontAlgn="base" latinLnBrk="1" hangingPunct="0">
        <a:spcBef>
          <a:spcPct val="0"/>
        </a:spcBef>
        <a:spcAft>
          <a:spcPct val="0"/>
        </a:spcAft>
        <a:buChar char="»"/>
        <a:defRPr kumimoji="1" sz="1200" b="1">
          <a:solidFill>
            <a:schemeClr val="tx1"/>
          </a:solidFill>
          <a:latin typeface="굴림" pitchFamily="50" charset="-127"/>
          <a:ea typeface="굴림" pitchFamily="50" charset="-127"/>
        </a:defRPr>
      </a:lvl6pPr>
      <a:lvl7pPr marL="2971800" indent="-228600" algn="l" rtl="0" eaLnBrk="0" fontAlgn="base" latinLnBrk="1" hangingPunct="0">
        <a:spcBef>
          <a:spcPct val="0"/>
        </a:spcBef>
        <a:spcAft>
          <a:spcPct val="0"/>
        </a:spcAft>
        <a:buChar char="»"/>
        <a:defRPr kumimoji="1" sz="1200" b="1">
          <a:solidFill>
            <a:schemeClr val="tx1"/>
          </a:solidFill>
          <a:latin typeface="굴림" pitchFamily="50" charset="-127"/>
          <a:ea typeface="굴림" pitchFamily="50" charset="-127"/>
        </a:defRPr>
      </a:lvl7pPr>
      <a:lvl8pPr marL="3429000" indent="-228600" algn="l" rtl="0" eaLnBrk="0" fontAlgn="base" latinLnBrk="1" hangingPunct="0">
        <a:spcBef>
          <a:spcPct val="0"/>
        </a:spcBef>
        <a:spcAft>
          <a:spcPct val="0"/>
        </a:spcAft>
        <a:buChar char="»"/>
        <a:defRPr kumimoji="1" sz="1200" b="1">
          <a:solidFill>
            <a:schemeClr val="tx1"/>
          </a:solidFill>
          <a:latin typeface="굴림" pitchFamily="50" charset="-127"/>
          <a:ea typeface="굴림" pitchFamily="50" charset="-127"/>
        </a:defRPr>
      </a:lvl8pPr>
      <a:lvl9pPr marL="3886200" indent="-228600" algn="l" rtl="0" eaLnBrk="0" fontAlgn="base" latinLnBrk="1" hangingPunct="0">
        <a:spcBef>
          <a:spcPct val="0"/>
        </a:spcBef>
        <a:spcAft>
          <a:spcPct val="0"/>
        </a:spcAft>
        <a:buChar char="»"/>
        <a:defRPr kumimoji="1" sz="1200" b="1">
          <a:solidFill>
            <a:schemeClr val="tx1"/>
          </a:solidFill>
          <a:latin typeface="굴림" pitchFamily="50" charset="-127"/>
          <a:ea typeface="굴림" pitchFamily="50" charset="-127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제목 개체 틀 1"/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2051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r>
              <a:rPr lang="en-US" altLang="ko-KR"/>
              <a:t>KAIST Database and Multimedia lab.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53035399-E760-4CF0-9C09-D8F6DB548913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410" r:id="rId1"/>
    <p:sldLayoutId id="2147485411" r:id="rId2"/>
    <p:sldLayoutId id="2147485390" r:id="rId3"/>
    <p:sldLayoutId id="2147485391" r:id="rId4"/>
    <p:sldLayoutId id="2147485392" r:id="rId5"/>
    <p:sldLayoutId id="2147485393" r:id="rId6"/>
    <p:sldLayoutId id="2147485394" r:id="rId7"/>
    <p:sldLayoutId id="2147485395" r:id="rId8"/>
    <p:sldLayoutId id="2147485396" r:id="rId9"/>
    <p:sldLayoutId id="2147485397" r:id="rId10"/>
    <p:sldLayoutId id="2147485398" r:id="rId11"/>
    <p:sldLayoutId id="2147485412" r:id="rId12"/>
  </p:sldLayoutIdLst>
  <p:hf hdr="0" dt="0"/>
  <p:txStyles>
    <p:titleStyle>
      <a:lvl1pPr algn="ctr" rtl="0" fontAlgn="base" latinLnBrk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fontAlgn="base" latinLnBrk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 latinLnBrk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 latinLnBrk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 latinLnBrk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 latinLnBrk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1_본문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27051" y="1052514"/>
            <a:ext cx="10871200" cy="4937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문자열 유형을 편집하려면 누르십시오</a:t>
            </a:r>
            <a:r>
              <a:rPr lang="en-US" altLang="ko-KR"/>
              <a:t>.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세째 수준</a:t>
            </a:r>
          </a:p>
        </p:txBody>
      </p:sp>
      <p:sp>
        <p:nvSpPr>
          <p:cNvPr id="1812485" name="Text Box 5"/>
          <p:cNvSpPr txBox="1">
            <a:spLocks noChangeArrowheads="1"/>
          </p:cNvSpPr>
          <p:nvPr/>
        </p:nvSpPr>
        <p:spPr bwMode="auto">
          <a:xfrm>
            <a:off x="11292418" y="6551098"/>
            <a:ext cx="899583" cy="369332"/>
          </a:xfrm>
          <a:prstGeom prst="rect">
            <a:avLst/>
          </a:prstGeom>
          <a:noFill/>
          <a:ln w="101600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r>
              <a:rPr lang="en-US" altLang="ko-KR">
                <a:latin typeface="굴림" pitchFamily="50" charset="-127"/>
                <a:ea typeface="굴림" pitchFamily="50" charset="-127"/>
              </a:rPr>
              <a:t>-</a:t>
            </a:r>
            <a:fld id="{1C2FBA6E-4B44-4900-BAF6-C5C7857CAD96}" type="slidenum">
              <a:rPr lang="en-US" altLang="ko-KR">
                <a:latin typeface="굴림" pitchFamily="50" charset="-127"/>
                <a:ea typeface="굴림" pitchFamily="50" charset="-127"/>
              </a:rPr>
              <a:pPr>
                <a:defRPr/>
              </a:pPr>
              <a:t>‹#›</a:t>
            </a:fld>
            <a:r>
              <a:rPr lang="en-US" altLang="ko-KR">
                <a:latin typeface="굴림" pitchFamily="50" charset="-127"/>
                <a:ea typeface="굴림" pitchFamily="50" charset="-127"/>
              </a:rPr>
              <a:t>-</a:t>
            </a:r>
          </a:p>
        </p:txBody>
      </p:sp>
      <p:pic>
        <p:nvPicPr>
          <p:cNvPr id="3077" name="Picture 7" descr="1_본문_bar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0" y="0"/>
            <a:ext cx="12192000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12488" name="Rectangle 8"/>
          <p:cNvSpPr>
            <a:spLocks noGrp="1" noChangeArrowheads="1"/>
          </p:cNvSpPr>
          <p:nvPr>
            <p:ph type="title"/>
          </p:nvPr>
        </p:nvSpPr>
        <p:spPr bwMode="auto">
          <a:xfrm>
            <a:off x="527051" y="127000"/>
            <a:ext cx="108712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>
                <a:alpha val="50000"/>
              </a:scheme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ko-KR" altLang="ko-KR"/>
          </a:p>
        </p:txBody>
      </p:sp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205317" y="6597650"/>
            <a:ext cx="1665816" cy="16668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5399" r:id="rId1"/>
    <p:sldLayoutId id="2147485400" r:id="rId2"/>
    <p:sldLayoutId id="2147485401" r:id="rId3"/>
    <p:sldLayoutId id="2147485402" r:id="rId4"/>
    <p:sldLayoutId id="2147485403" r:id="rId5"/>
    <p:sldLayoutId id="2147485404" r:id="rId6"/>
    <p:sldLayoutId id="2147485405" r:id="rId7"/>
    <p:sldLayoutId id="2147485406" r:id="rId8"/>
    <p:sldLayoutId id="2147485407" r:id="rId9"/>
    <p:sldLayoutId id="2147485408" r:id="rId10"/>
    <p:sldLayoutId id="2147485409" r:id="rId11"/>
  </p:sldLayoutIdLst>
  <p:hf hdr="0" dt="0"/>
  <p:txStyles>
    <p:titleStyle>
      <a:lvl1pPr algn="l" rtl="0" fontAlgn="base" latinLnBrk="1">
        <a:spcBef>
          <a:spcPct val="0"/>
        </a:spcBef>
        <a:spcAft>
          <a:spcPct val="0"/>
        </a:spcAft>
        <a:defRPr kumimoji="1" sz="3200">
          <a:solidFill>
            <a:schemeClr val="bg1"/>
          </a:solidFill>
          <a:latin typeface="+mj-lt"/>
          <a:ea typeface="+mj-ea"/>
          <a:cs typeface="+mj-cs"/>
        </a:defRPr>
      </a:lvl1pPr>
      <a:lvl2pPr algn="l" rtl="0" fontAlgn="base" latinLnBrk="1">
        <a:spcBef>
          <a:spcPct val="0"/>
        </a:spcBef>
        <a:spcAft>
          <a:spcPct val="0"/>
        </a:spcAft>
        <a:defRPr kumimoji="1" sz="3200">
          <a:solidFill>
            <a:schemeClr val="bg1"/>
          </a:solidFill>
          <a:latin typeface="HY견고딕" pitchFamily="18" charset="-127"/>
          <a:ea typeface="HY견고딕" pitchFamily="18" charset="-127"/>
        </a:defRPr>
      </a:lvl2pPr>
      <a:lvl3pPr algn="l" rtl="0" fontAlgn="base" latinLnBrk="1">
        <a:spcBef>
          <a:spcPct val="0"/>
        </a:spcBef>
        <a:spcAft>
          <a:spcPct val="0"/>
        </a:spcAft>
        <a:defRPr kumimoji="1" sz="3200">
          <a:solidFill>
            <a:schemeClr val="bg1"/>
          </a:solidFill>
          <a:latin typeface="HY견고딕" pitchFamily="18" charset="-127"/>
          <a:ea typeface="HY견고딕" pitchFamily="18" charset="-127"/>
        </a:defRPr>
      </a:lvl3pPr>
      <a:lvl4pPr algn="l" rtl="0" fontAlgn="base" latinLnBrk="1">
        <a:spcBef>
          <a:spcPct val="0"/>
        </a:spcBef>
        <a:spcAft>
          <a:spcPct val="0"/>
        </a:spcAft>
        <a:defRPr kumimoji="1" sz="3200">
          <a:solidFill>
            <a:schemeClr val="bg1"/>
          </a:solidFill>
          <a:latin typeface="HY견고딕" pitchFamily="18" charset="-127"/>
          <a:ea typeface="HY견고딕" pitchFamily="18" charset="-127"/>
        </a:defRPr>
      </a:lvl4pPr>
      <a:lvl5pPr algn="l" rtl="0" fontAlgn="base" latinLnBrk="1">
        <a:spcBef>
          <a:spcPct val="0"/>
        </a:spcBef>
        <a:spcAft>
          <a:spcPct val="0"/>
        </a:spcAft>
        <a:defRPr kumimoji="1" sz="3200">
          <a:solidFill>
            <a:schemeClr val="bg1"/>
          </a:solidFill>
          <a:latin typeface="HY견고딕" pitchFamily="18" charset="-127"/>
          <a:ea typeface="HY견고딕" pitchFamily="18" charset="-127"/>
        </a:defRPr>
      </a:lvl5pPr>
      <a:lvl6pPr marL="457200" algn="l" rtl="0" eaLnBrk="1" fontAlgn="base" latinLnBrk="1" hangingPunct="1">
        <a:spcBef>
          <a:spcPct val="0"/>
        </a:spcBef>
        <a:spcAft>
          <a:spcPct val="0"/>
        </a:spcAft>
        <a:defRPr kumimoji="1" sz="3200">
          <a:solidFill>
            <a:schemeClr val="bg1"/>
          </a:solidFill>
          <a:latin typeface="HY견고딕" pitchFamily="18" charset="-127"/>
          <a:ea typeface="HY견고딕" pitchFamily="18" charset="-127"/>
        </a:defRPr>
      </a:lvl6pPr>
      <a:lvl7pPr marL="914400" algn="l" rtl="0" eaLnBrk="1" fontAlgn="base" latinLnBrk="1" hangingPunct="1">
        <a:spcBef>
          <a:spcPct val="0"/>
        </a:spcBef>
        <a:spcAft>
          <a:spcPct val="0"/>
        </a:spcAft>
        <a:defRPr kumimoji="1" sz="3200">
          <a:solidFill>
            <a:schemeClr val="bg1"/>
          </a:solidFill>
          <a:latin typeface="HY견고딕" pitchFamily="18" charset="-127"/>
          <a:ea typeface="HY견고딕" pitchFamily="18" charset="-127"/>
        </a:defRPr>
      </a:lvl7pPr>
      <a:lvl8pPr marL="1371600" algn="l" rtl="0" eaLnBrk="1" fontAlgn="base" latinLnBrk="1" hangingPunct="1">
        <a:spcBef>
          <a:spcPct val="0"/>
        </a:spcBef>
        <a:spcAft>
          <a:spcPct val="0"/>
        </a:spcAft>
        <a:defRPr kumimoji="1" sz="3200">
          <a:solidFill>
            <a:schemeClr val="bg1"/>
          </a:solidFill>
          <a:latin typeface="HY견고딕" pitchFamily="18" charset="-127"/>
          <a:ea typeface="HY견고딕" pitchFamily="18" charset="-127"/>
        </a:defRPr>
      </a:lvl8pPr>
      <a:lvl9pPr marL="1828800" algn="l" rtl="0" eaLnBrk="1" fontAlgn="base" latinLnBrk="1" hangingPunct="1">
        <a:spcBef>
          <a:spcPct val="0"/>
        </a:spcBef>
        <a:spcAft>
          <a:spcPct val="0"/>
        </a:spcAft>
        <a:defRPr kumimoji="1" sz="3200">
          <a:solidFill>
            <a:schemeClr val="bg1"/>
          </a:solidFill>
          <a:latin typeface="HY견고딕" pitchFamily="18" charset="-127"/>
          <a:ea typeface="HY견고딕" pitchFamily="18" charset="-127"/>
        </a:defRPr>
      </a:lvl9pPr>
    </p:titleStyle>
    <p:bodyStyle>
      <a:lvl1pPr marL="342900" indent="-342900" algn="l" rtl="0" fontAlgn="base" latinLnBrk="1">
        <a:spcBef>
          <a:spcPct val="30000"/>
        </a:spcBef>
        <a:spcAft>
          <a:spcPct val="0"/>
        </a:spcAft>
        <a:buClr>
          <a:srgbClr val="CC0066"/>
        </a:buClr>
        <a:buFont typeface="Wingdings" pitchFamily="2" charset="2"/>
        <a:buChar char="l"/>
        <a:defRPr kumimoji="1"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 latinLnBrk="1">
        <a:spcBef>
          <a:spcPct val="20000"/>
        </a:spcBef>
        <a:spcAft>
          <a:spcPct val="0"/>
        </a:spcAft>
        <a:buClr>
          <a:srgbClr val="6600CC"/>
        </a:buClr>
        <a:buChar char="•"/>
        <a:defRPr kumimoji="1" sz="2400">
          <a:solidFill>
            <a:schemeClr val="tx1"/>
          </a:solidFill>
          <a:latin typeface="+mn-lt"/>
          <a:ea typeface="+mn-ea"/>
        </a:defRPr>
      </a:lvl2pPr>
      <a:lvl3pPr marL="1143000" indent="-228600" algn="l" rtl="0" fontAlgn="base" latinLnBrk="1">
        <a:spcBef>
          <a:spcPct val="10000"/>
        </a:spcBef>
        <a:spcAft>
          <a:spcPct val="0"/>
        </a:spcAft>
        <a:buChar char="–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fontAlgn="base" latinLnBrk="1">
        <a:spcBef>
          <a:spcPct val="0"/>
        </a:spcBef>
        <a:spcAft>
          <a:spcPct val="0"/>
        </a:spcAft>
        <a:buChar char="–"/>
        <a:defRPr kumimoji="1" sz="1200" b="1">
          <a:solidFill>
            <a:schemeClr val="tx1"/>
          </a:solidFill>
          <a:latin typeface="굴림" pitchFamily="50" charset="-127"/>
          <a:ea typeface="굴림" pitchFamily="50" charset="-127"/>
        </a:defRPr>
      </a:lvl4pPr>
      <a:lvl5pPr marL="2057400" indent="-228600" algn="l" rtl="0" fontAlgn="base" latinLnBrk="1">
        <a:spcBef>
          <a:spcPct val="0"/>
        </a:spcBef>
        <a:spcAft>
          <a:spcPct val="0"/>
        </a:spcAft>
        <a:buChar char="»"/>
        <a:defRPr kumimoji="1" sz="1200" b="1">
          <a:solidFill>
            <a:schemeClr val="tx1"/>
          </a:solidFill>
          <a:latin typeface="굴림" pitchFamily="50" charset="-127"/>
          <a:ea typeface="굴림" pitchFamily="50" charset="-127"/>
        </a:defRPr>
      </a:lvl5pPr>
      <a:lvl6pPr marL="2514600" indent="-228600" algn="l" rtl="0" eaLnBrk="1" fontAlgn="base" latinLnBrk="1" hangingPunct="1">
        <a:spcBef>
          <a:spcPct val="0"/>
        </a:spcBef>
        <a:spcAft>
          <a:spcPct val="0"/>
        </a:spcAft>
        <a:buChar char="»"/>
        <a:defRPr kumimoji="1" sz="1200" b="1">
          <a:solidFill>
            <a:schemeClr val="tx1"/>
          </a:solidFill>
          <a:latin typeface="굴림" pitchFamily="50" charset="-127"/>
          <a:ea typeface="굴림" pitchFamily="50" charset="-127"/>
        </a:defRPr>
      </a:lvl6pPr>
      <a:lvl7pPr marL="2971800" indent="-228600" algn="l" rtl="0" eaLnBrk="1" fontAlgn="base" latinLnBrk="1" hangingPunct="1">
        <a:spcBef>
          <a:spcPct val="0"/>
        </a:spcBef>
        <a:spcAft>
          <a:spcPct val="0"/>
        </a:spcAft>
        <a:buChar char="»"/>
        <a:defRPr kumimoji="1" sz="1200" b="1">
          <a:solidFill>
            <a:schemeClr val="tx1"/>
          </a:solidFill>
          <a:latin typeface="굴림" pitchFamily="50" charset="-127"/>
          <a:ea typeface="굴림" pitchFamily="50" charset="-127"/>
        </a:defRPr>
      </a:lvl7pPr>
      <a:lvl8pPr marL="3429000" indent="-228600" algn="l" rtl="0" eaLnBrk="1" fontAlgn="base" latinLnBrk="1" hangingPunct="1">
        <a:spcBef>
          <a:spcPct val="0"/>
        </a:spcBef>
        <a:spcAft>
          <a:spcPct val="0"/>
        </a:spcAft>
        <a:buChar char="»"/>
        <a:defRPr kumimoji="1" sz="1200" b="1">
          <a:solidFill>
            <a:schemeClr val="tx1"/>
          </a:solidFill>
          <a:latin typeface="굴림" pitchFamily="50" charset="-127"/>
          <a:ea typeface="굴림" pitchFamily="50" charset="-127"/>
        </a:defRPr>
      </a:lvl8pPr>
      <a:lvl9pPr marL="3886200" indent="-228600" algn="l" rtl="0" eaLnBrk="1" fontAlgn="base" latinLnBrk="1" hangingPunct="1">
        <a:spcBef>
          <a:spcPct val="0"/>
        </a:spcBef>
        <a:spcAft>
          <a:spcPct val="0"/>
        </a:spcAft>
        <a:buChar char="»"/>
        <a:defRPr kumimoji="1" sz="1200" b="1">
          <a:solidFill>
            <a:schemeClr val="tx1"/>
          </a:solidFill>
          <a:latin typeface="굴림" pitchFamily="50" charset="-127"/>
          <a:ea typeface="굴림" pitchFamily="50" charset="-127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0.jpe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.jpg"/><Relationship Id="rId5" Type="http://schemas.openxmlformats.org/officeDocument/2006/relationships/image" Target="../media/image9.png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4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6.png"/><Relationship Id="rId9" Type="http://schemas.openxmlformats.org/officeDocument/2006/relationships/image" Target="../media/image4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1.png"/><Relationship Id="rId5" Type="http://schemas.openxmlformats.org/officeDocument/2006/relationships/image" Target="../media/image11.png"/><Relationship Id="rId4" Type="http://schemas.openxmlformats.org/officeDocument/2006/relationships/image" Target="../media/image5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3.jpeg"/><Relationship Id="rId7" Type="http://schemas.openxmlformats.org/officeDocument/2006/relationships/image" Target="../media/image57.png"/><Relationship Id="rId12" Type="http://schemas.openxmlformats.org/officeDocument/2006/relationships/image" Target="../media/image62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6.jpeg"/><Relationship Id="rId11" Type="http://schemas.openxmlformats.org/officeDocument/2006/relationships/image" Target="../media/image61.png"/><Relationship Id="rId5" Type="http://schemas.openxmlformats.org/officeDocument/2006/relationships/image" Target="../media/image55.png"/><Relationship Id="rId10" Type="http://schemas.openxmlformats.org/officeDocument/2006/relationships/image" Target="../media/image60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Relationship Id="rId6" Type="http://schemas.openxmlformats.org/officeDocument/2006/relationships/hyperlink" Target="http://www.github.com/cloud-barista" TargetMode="External"/><Relationship Id="rId5" Type="http://schemas.microsoft.com/office/2007/relationships/hdphoto" Target="../media/hdphoto2.wdp"/><Relationship Id="rId4" Type="http://schemas.openxmlformats.org/officeDocument/2006/relationships/image" Target="../media/image6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1.png"/><Relationship Id="rId5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01BF7518-FA26-4515-8009-60BF3D9461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652798"/>
            <a:ext cx="12192000" cy="220675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6B87AF0-5843-4A4C-8571-C06898C538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57052"/>
            <a:ext cx="1548578" cy="953145"/>
          </a:xfrm>
          <a:prstGeom prst="rect">
            <a:avLst/>
          </a:prstGeom>
        </p:spPr>
      </p:pic>
      <p:sp>
        <p:nvSpPr>
          <p:cNvPr id="14" name="제목 1">
            <a:extLst>
              <a:ext uri="{FF2B5EF4-FFF2-40B4-BE49-F238E27FC236}">
                <a16:creationId xmlns:a16="http://schemas.microsoft.com/office/drawing/2014/main" id="{71B60CE4-955C-49FD-ABDA-9B64001F70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506" y="1678408"/>
            <a:ext cx="11935509" cy="1318544"/>
          </a:xfrm>
        </p:spPr>
        <p:txBody>
          <a:bodyPr>
            <a:noAutofit/>
          </a:bodyPr>
          <a:lstStyle/>
          <a:p>
            <a:pPr latinLnBrk="0">
              <a:lnSpc>
                <a:spcPct val="150000"/>
              </a:lnSpc>
            </a:pPr>
            <a:r>
              <a:rPr lang="ko-KR" altLang="en-US" sz="4000" b="0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클라우드</a:t>
            </a:r>
            <a:r>
              <a:rPr lang="ko-KR" altLang="en-US" sz="4000" b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중심의 </a:t>
            </a:r>
            <a:r>
              <a:rPr lang="ko-KR" altLang="en-US" sz="4000" b="0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엣지</a:t>
            </a:r>
            <a:r>
              <a:rPr lang="ko-KR" altLang="en-US" sz="4000" b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컴퓨팅 플랫폼</a:t>
            </a:r>
            <a:br>
              <a:rPr lang="en-US" altLang="ko-KR" sz="4000" b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</a:br>
            <a:r>
              <a:rPr lang="en-US" altLang="ko-KR" sz="2400" b="0" dirty="0">
                <a:solidFill>
                  <a:schemeClr val="tx2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</a:t>
            </a:r>
            <a:r>
              <a:rPr lang="en-US" altLang="ko-KR" sz="2400" b="0" dirty="0" err="1">
                <a:solidFill>
                  <a:schemeClr val="tx2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GEdge</a:t>
            </a:r>
            <a:r>
              <a:rPr lang="en-US" altLang="ko-KR" sz="2400" b="0" dirty="0">
                <a:solidFill>
                  <a:schemeClr val="tx2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2400" b="0" dirty="0">
                <a:solidFill>
                  <a:schemeClr val="tx2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플랫폼 기술 및 커뮤니티 소개</a:t>
            </a:r>
            <a:r>
              <a:rPr lang="en-US" altLang="ko-KR" sz="2400" b="0" dirty="0">
                <a:solidFill>
                  <a:schemeClr val="tx2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  <a:endParaRPr lang="ko-KR" altLang="en-US" sz="2000" b="0" dirty="0">
              <a:solidFill>
                <a:schemeClr val="tx2">
                  <a:lumMod val="7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id="{7B226BC6-1DE7-41BD-8A72-90C9E6AFBD7F}"/>
              </a:ext>
            </a:extLst>
          </p:cNvPr>
          <p:cNvSpPr txBox="1">
            <a:spLocks/>
          </p:cNvSpPr>
          <p:nvPr/>
        </p:nvSpPr>
        <p:spPr bwMode="auto">
          <a:xfrm>
            <a:off x="973568" y="321577"/>
            <a:ext cx="4320480" cy="7530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noAutofit/>
          </a:bodyPr>
          <a:lstStyle>
            <a:lvl1pPr algn="ctr" rtl="0" fontAlgn="base" latinLnBrk="1">
              <a:spcBef>
                <a:spcPct val="0"/>
              </a:spcBef>
              <a:spcAft>
                <a:spcPct val="0"/>
              </a:spcAft>
              <a:defRPr sz="4400" b="1" kern="1200">
                <a:solidFill>
                  <a:schemeClr val="tx1"/>
                </a:solidFill>
                <a:latin typeface="Book Antiqua" pitchFamily="18" charset="0"/>
                <a:ea typeface="맑은 고딕" pitchFamily="50" charset="-127"/>
                <a:cs typeface="+mj-cs"/>
              </a:defRPr>
            </a:lvl1pPr>
            <a:lvl2pPr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l" latinLnBrk="0"/>
            <a:r>
              <a:rPr kumimoji="0" lang="en-US" altLang="ko-KR" sz="1700" b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      </a:t>
            </a:r>
            <a:r>
              <a:rPr kumimoji="0" lang="en-US" altLang="ko-KR" sz="1700" b="0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GEdge</a:t>
            </a:r>
            <a:r>
              <a:rPr kumimoji="0" lang="en-US" altLang="ko-KR" sz="1700" b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(Griffin-Edge) Platform  </a:t>
            </a:r>
          </a:p>
          <a:p>
            <a:pPr algn="l" latinLnBrk="0"/>
            <a:r>
              <a:rPr kumimoji="0" lang="en-US" altLang="ko-KR" sz="1700" b="0" spc="-38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 </a:t>
            </a:r>
            <a:r>
              <a:rPr kumimoji="0" lang="ko-KR" altLang="en-US" sz="1700" b="0" spc="-38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초저지연 지능형 클라우드 </a:t>
            </a:r>
            <a:r>
              <a:rPr kumimoji="0" lang="ko-KR" altLang="en-US" sz="1700" b="0" spc="-38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엣지</a:t>
            </a:r>
            <a:r>
              <a:rPr kumimoji="0" lang="ko-KR" altLang="en-US" sz="1700" b="0" spc="-38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kumimoji="0" lang="en-US" altLang="ko-KR" sz="1700" b="0" spc="-38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SW </a:t>
            </a:r>
            <a:r>
              <a:rPr kumimoji="0" lang="ko-KR" altLang="en-US" sz="1700" b="0" spc="-38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플랫폼 </a:t>
            </a:r>
            <a:r>
              <a:rPr kumimoji="0" lang="en-US" altLang="ko-KR" sz="1700" b="0" spc="-38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</a:t>
            </a:r>
            <a:endParaRPr kumimoji="0" lang="ko-KR" altLang="en-US" sz="1700" b="0" spc="-38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9" name="제목 1">
            <a:extLst>
              <a:ext uri="{FF2B5EF4-FFF2-40B4-BE49-F238E27FC236}">
                <a16:creationId xmlns:a16="http://schemas.microsoft.com/office/drawing/2014/main" id="{589D274D-E85A-4BBD-947C-D6E11D1F02C2}"/>
              </a:ext>
            </a:extLst>
          </p:cNvPr>
          <p:cNvSpPr txBox="1">
            <a:spLocks/>
          </p:cNvSpPr>
          <p:nvPr/>
        </p:nvSpPr>
        <p:spPr>
          <a:xfrm>
            <a:off x="9696400" y="3140968"/>
            <a:ext cx="2106776" cy="26261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31" b="1" kern="1200">
                <a:solidFill>
                  <a:schemeClr val="tx1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20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2022.12.20</a:t>
            </a:r>
            <a:endParaRPr lang="ko-KR" altLang="en-US" sz="2400" b="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F9BB2E5-FBD8-4BB5-AC20-0552083EED84}"/>
              </a:ext>
            </a:extLst>
          </p:cNvPr>
          <p:cNvSpPr/>
          <p:nvPr/>
        </p:nvSpPr>
        <p:spPr>
          <a:xfrm>
            <a:off x="2289244" y="3558859"/>
            <a:ext cx="8116911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4000"/>
              </a:lnSpc>
            </a:pP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GEdge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플랫폼 프로젝트 리더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</a:p>
          <a:p>
            <a:pPr>
              <a:lnSpc>
                <a:spcPts val="4000"/>
              </a:lnSpc>
            </a:pP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                                     김선욱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(swkim99@etri.re.kr)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>
              <a:lnSpc>
                <a:spcPts val="4000"/>
              </a:lnSpc>
            </a:pP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4A2AD9B-49C8-422F-8781-8D438C0F4D76}"/>
              </a:ext>
            </a:extLst>
          </p:cNvPr>
          <p:cNvSpPr/>
          <p:nvPr/>
        </p:nvSpPr>
        <p:spPr>
          <a:xfrm>
            <a:off x="1346368" y="6027967"/>
            <a:ext cx="1029424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</a:t>
            </a:r>
            <a:r>
              <a:rPr lang="en-US" altLang="ko-KR" sz="2400" dirty="0">
                <a:solidFill>
                  <a:srgbClr val="FFCC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Developer-Driven</a:t>
            </a:r>
          </a:p>
          <a:p>
            <a:pPr algn="ctr"/>
            <a:r>
              <a:rPr lang="en-US" altLang="ko-KR" sz="2400" dirty="0" err="1">
                <a:solidFill>
                  <a:srgbClr val="FFCC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GEdge</a:t>
            </a:r>
            <a:r>
              <a:rPr lang="en-US" altLang="ko-KR" sz="2400" dirty="0">
                <a:solidFill>
                  <a:srgbClr val="FFCC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Platform Community 5</a:t>
            </a:r>
            <a:r>
              <a:rPr lang="en-US" altLang="ko-KR" sz="2400" baseline="30000" dirty="0">
                <a:solidFill>
                  <a:srgbClr val="FFCC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th</a:t>
            </a:r>
            <a:r>
              <a:rPr lang="en-US" altLang="ko-KR" sz="2400" dirty="0">
                <a:solidFill>
                  <a:srgbClr val="FFCC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Conference </a:t>
            </a:r>
            <a:r>
              <a:rPr lang="en-US" altLang="ko-KR" sz="1400" dirty="0">
                <a:solidFill>
                  <a:srgbClr val="FFCC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</a:t>
            </a:r>
            <a:r>
              <a:rPr lang="en-US" altLang="ko-KR" sz="1400" dirty="0" err="1">
                <a:solidFill>
                  <a:srgbClr val="FFCC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GEdge</a:t>
            </a:r>
            <a:r>
              <a:rPr lang="en-US" altLang="ko-KR" sz="1400" dirty="0">
                <a:solidFill>
                  <a:srgbClr val="FFCC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Platform v3.0 Release)  </a:t>
            </a:r>
            <a:r>
              <a:rPr lang="en-US" altLang="ko-KR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6B49E9D-DE0E-491D-BE23-5DBA55895B2E}"/>
              </a:ext>
            </a:extLst>
          </p:cNvPr>
          <p:cNvSpPr/>
          <p:nvPr/>
        </p:nvSpPr>
        <p:spPr>
          <a:xfrm>
            <a:off x="623392" y="4858275"/>
            <a:ext cx="11305256" cy="1018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3800"/>
              </a:lnSpc>
            </a:pPr>
            <a:r>
              <a:rPr lang="en-US" altLang="ko-KR" sz="2800" dirty="0">
                <a:solidFill>
                  <a:srgbClr val="FFCC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“</a:t>
            </a:r>
            <a:r>
              <a:rPr lang="en-US" altLang="ko-KR" sz="2800" dirty="0" err="1">
                <a:solidFill>
                  <a:srgbClr val="FFCC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GEdge</a:t>
            </a:r>
            <a:r>
              <a:rPr lang="en-US" altLang="ko-KR" sz="2800" dirty="0">
                <a:solidFill>
                  <a:srgbClr val="FFCC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Platform” </a:t>
            </a:r>
            <a:r>
              <a:rPr lang="ko-KR" altLang="en-US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은 클라우드 중심의 </a:t>
            </a:r>
            <a:r>
              <a:rPr lang="ko-KR" altLang="en-US" sz="2400" dirty="0" err="1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엣지</a:t>
            </a:r>
            <a:r>
              <a:rPr lang="ko-KR" altLang="en-US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컴퓨팅 플랫폼을 제공하기 위한 </a:t>
            </a:r>
            <a:endParaRPr lang="en-US" altLang="ko-KR" sz="24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>
              <a:lnSpc>
                <a:spcPts val="3800"/>
              </a:lnSpc>
            </a:pPr>
            <a:r>
              <a:rPr lang="ko-KR" altLang="en-US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                                     핵심 </a:t>
            </a:r>
            <a:r>
              <a:rPr lang="en-US" altLang="ko-KR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SW </a:t>
            </a:r>
            <a:r>
              <a:rPr lang="ko-KR" altLang="en-US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기술 개발 커뮤니티 및 개발 결과물의 코드명입니다</a:t>
            </a:r>
            <a:r>
              <a:rPr lang="en-US" altLang="ko-KR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 </a:t>
            </a:r>
            <a:endParaRPr lang="ko-KR" altLang="en-US" sz="24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670828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모서리가 둥근 직사각형 106">
            <a:extLst>
              <a:ext uri="{FF2B5EF4-FFF2-40B4-BE49-F238E27FC236}">
                <a16:creationId xmlns:a16="http://schemas.microsoft.com/office/drawing/2014/main" id="{76914105-8E09-4996-9708-07CE9510A07D}"/>
              </a:ext>
            </a:extLst>
          </p:cNvPr>
          <p:cNvSpPr/>
          <p:nvPr/>
        </p:nvSpPr>
        <p:spPr>
          <a:xfrm>
            <a:off x="8971904" y="3318892"/>
            <a:ext cx="610153" cy="3002238"/>
          </a:xfrm>
          <a:prstGeom prst="roundRect">
            <a:avLst/>
          </a:prstGeom>
          <a:ln w="222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555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28A0F72-49FB-4714-A622-FB382AEF63C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264352" y="6436184"/>
            <a:ext cx="2844800" cy="365125"/>
          </a:xfrm>
        </p:spPr>
        <p:txBody>
          <a:bodyPr/>
          <a:lstStyle/>
          <a:p>
            <a:pPr>
              <a:defRPr/>
            </a:pPr>
            <a:fld id="{867B3224-77C5-4173-91A9-4F7123CD03A0}" type="slidenum">
              <a:rPr lang="ko-KR" altLang="en-US" smtClean="0"/>
              <a:pPr>
                <a:defRPr/>
              </a:pPr>
              <a:t>9</a:t>
            </a:fld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E6FB3EE-EE99-4832-B204-9EE2A26CC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7624" y="117578"/>
            <a:ext cx="11004376" cy="787968"/>
          </a:xfrm>
        </p:spPr>
        <p:txBody>
          <a:bodyPr>
            <a:normAutofit/>
          </a:bodyPr>
          <a:lstStyle/>
          <a:p>
            <a:r>
              <a:rPr lang="en-US" altLang="ko-KR" sz="3800" dirty="0" err="1">
                <a:solidFill>
                  <a:schemeClr val="accent1">
                    <a:lumMod val="50000"/>
                  </a:schemeClr>
                </a:solidFill>
                <a:sym typeface="Arial"/>
              </a:rPr>
              <a:t>GEdge</a:t>
            </a:r>
            <a:r>
              <a:rPr lang="en-US" altLang="ko-KR" sz="3800" dirty="0">
                <a:solidFill>
                  <a:schemeClr val="accent1">
                    <a:lumMod val="50000"/>
                  </a:schemeClr>
                </a:solidFill>
                <a:sym typeface="Arial"/>
              </a:rPr>
              <a:t> </a:t>
            </a:r>
            <a:r>
              <a:rPr lang="ko-KR" altLang="en-US" sz="3800" dirty="0">
                <a:solidFill>
                  <a:schemeClr val="accent1">
                    <a:lumMod val="50000"/>
                  </a:schemeClr>
                </a:solidFill>
                <a:sym typeface="Arial"/>
              </a:rPr>
              <a:t>플랫폼</a:t>
            </a:r>
            <a:r>
              <a:rPr lang="en-US" altLang="ko-KR" sz="2400" spc="-150" dirty="0">
                <a:solidFill>
                  <a:schemeClr val="accent1">
                    <a:lumMod val="50000"/>
                  </a:schemeClr>
                </a:solidFill>
                <a:sym typeface="Arial"/>
              </a:rPr>
              <a:t>:</a:t>
            </a:r>
            <a:r>
              <a:rPr lang="en-US" altLang="ko-KR" sz="2800" spc="-150" dirty="0">
                <a:solidFill>
                  <a:schemeClr val="accent1">
                    <a:lumMod val="50000"/>
                  </a:schemeClr>
                </a:solidFill>
                <a:sym typeface="Arial"/>
              </a:rPr>
              <a:t> </a:t>
            </a:r>
            <a:r>
              <a:rPr lang="ko-KR" altLang="en-US" sz="2800" spc="-150" dirty="0">
                <a:solidFill>
                  <a:schemeClr val="accent1">
                    <a:lumMod val="50000"/>
                  </a:schemeClr>
                </a:solidFill>
                <a:sym typeface="Arial"/>
              </a:rPr>
              <a:t>초저지연 지능형 클라우드 </a:t>
            </a:r>
            <a:r>
              <a:rPr lang="ko-KR" altLang="en-US" sz="2800" spc="-150" dirty="0" err="1">
                <a:solidFill>
                  <a:schemeClr val="accent1">
                    <a:lumMod val="50000"/>
                  </a:schemeClr>
                </a:solidFill>
                <a:sym typeface="Arial"/>
              </a:rPr>
              <a:t>엣지</a:t>
            </a:r>
            <a:r>
              <a:rPr lang="ko-KR" altLang="en-US" sz="2800" spc="-150" dirty="0">
                <a:solidFill>
                  <a:schemeClr val="accent1">
                    <a:lumMod val="50000"/>
                  </a:schemeClr>
                </a:solidFill>
                <a:sym typeface="Arial"/>
              </a:rPr>
              <a:t> </a:t>
            </a:r>
            <a:r>
              <a:rPr lang="en-US" altLang="ko-KR" sz="2800" spc="-150" dirty="0">
                <a:solidFill>
                  <a:schemeClr val="accent1">
                    <a:lumMod val="50000"/>
                  </a:schemeClr>
                </a:solidFill>
                <a:sym typeface="Arial"/>
              </a:rPr>
              <a:t>SW </a:t>
            </a:r>
            <a:r>
              <a:rPr lang="ko-KR" altLang="en-US" sz="2800" spc="-150" dirty="0">
                <a:solidFill>
                  <a:schemeClr val="accent1">
                    <a:lumMod val="50000"/>
                  </a:schemeClr>
                </a:solidFill>
                <a:sym typeface="Arial"/>
              </a:rPr>
              <a:t>플랫폼</a:t>
            </a:r>
            <a:endParaRPr lang="ko-KR" altLang="en-US" sz="3000" spc="-150" dirty="0"/>
          </a:p>
        </p:txBody>
      </p:sp>
      <p:sp>
        <p:nvSpPr>
          <p:cNvPr id="5" name="Shape 194">
            <a:extLst>
              <a:ext uri="{FF2B5EF4-FFF2-40B4-BE49-F238E27FC236}">
                <a16:creationId xmlns:a16="http://schemas.microsoft.com/office/drawing/2014/main" id="{69687232-B894-4716-A901-E2F6BD397205}"/>
              </a:ext>
            </a:extLst>
          </p:cNvPr>
          <p:cNvSpPr txBox="1"/>
          <p:nvPr/>
        </p:nvSpPr>
        <p:spPr>
          <a:xfrm>
            <a:off x="406248" y="157576"/>
            <a:ext cx="277320" cy="57445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ctr" anchorCtr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spcBef>
                <a:spcPts val="0"/>
              </a:spcBef>
              <a:buSzPct val="25000"/>
            </a:pPr>
            <a:r>
              <a:rPr lang="es-ES" altLang="ko-KR" sz="3733" b="1" dirty="0">
                <a:solidFill>
                  <a:schemeClr val="bg1"/>
                </a:solidFill>
                <a:latin typeface="맑은 고딕" panose="020B0503020000020004" pitchFamily="50" charset="-127"/>
                <a:sym typeface="Arial"/>
              </a:rPr>
              <a:t>6</a:t>
            </a:r>
            <a:endParaRPr lang="ko-KR" altLang="en-US" sz="3733" b="1" dirty="0">
              <a:solidFill>
                <a:schemeClr val="bg1"/>
              </a:solidFill>
              <a:latin typeface="맑은 고딕" panose="020B0503020000020004" pitchFamily="50" charset="-127"/>
              <a:sym typeface="Arial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FA3608D-FA3C-4689-BE3D-67ED7287C352}"/>
              </a:ext>
            </a:extLst>
          </p:cNvPr>
          <p:cNvSpPr/>
          <p:nvPr/>
        </p:nvSpPr>
        <p:spPr>
          <a:xfrm>
            <a:off x="118991" y="1119193"/>
            <a:ext cx="11665641" cy="1301695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ts val="2100"/>
              </a:lnSpc>
            </a:pPr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     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8" name="Oval 2">
            <a:extLst>
              <a:ext uri="{FF2B5EF4-FFF2-40B4-BE49-F238E27FC236}">
                <a16:creationId xmlns:a16="http://schemas.microsoft.com/office/drawing/2014/main" id="{68F66F9F-8795-48DD-8C74-1956F99B768E}"/>
              </a:ext>
            </a:extLst>
          </p:cNvPr>
          <p:cNvSpPr>
            <a:spLocks noChangeArrowheads="1"/>
          </p:cNvSpPr>
          <p:nvPr/>
        </p:nvSpPr>
        <p:spPr bwMode="gray">
          <a:xfrm>
            <a:off x="4091244" y="3261370"/>
            <a:ext cx="3337485" cy="3164840"/>
          </a:xfrm>
          <a:prstGeom prst="ellipse">
            <a:avLst/>
          </a:prstGeom>
          <a:gradFill rotWithShape="1">
            <a:gsLst>
              <a:gs pos="0">
                <a:srgbClr val="CCECFF"/>
              </a:gs>
              <a:gs pos="100000">
                <a:srgbClr val="CCECFF">
                  <a:gamma/>
                  <a:tint val="0"/>
                  <a:invGamma/>
                </a:srgbClr>
              </a:gs>
            </a:gsLst>
            <a:lin ang="5400000" scaled="1"/>
          </a:gradFill>
          <a:ln w="9525" algn="ctr">
            <a:solidFill>
              <a:srgbClr val="99CC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99" name="Group 13">
            <a:extLst>
              <a:ext uri="{FF2B5EF4-FFF2-40B4-BE49-F238E27FC236}">
                <a16:creationId xmlns:a16="http://schemas.microsoft.com/office/drawing/2014/main" id="{AEF2F544-210C-4009-8758-792411A10335}"/>
              </a:ext>
            </a:extLst>
          </p:cNvPr>
          <p:cNvGrpSpPr>
            <a:grpSpLocks/>
          </p:cNvGrpSpPr>
          <p:nvPr/>
        </p:nvGrpSpPr>
        <p:grpSpPr bwMode="auto">
          <a:xfrm>
            <a:off x="4883634" y="5603301"/>
            <a:ext cx="263693" cy="223162"/>
            <a:chOff x="2236" y="3191"/>
            <a:chExt cx="201" cy="176"/>
          </a:xfrm>
        </p:grpSpPr>
        <p:sp>
          <p:nvSpPr>
            <p:cNvPr id="174" name="Oval 14">
              <a:extLst>
                <a:ext uri="{FF2B5EF4-FFF2-40B4-BE49-F238E27FC236}">
                  <a16:creationId xmlns:a16="http://schemas.microsoft.com/office/drawing/2014/main" id="{FF88897A-0A1A-4AD5-8042-C220E695E3E5}"/>
                </a:ext>
              </a:extLst>
            </p:cNvPr>
            <p:cNvSpPr>
              <a:spLocks noChangeArrowheads="1"/>
            </p:cNvSpPr>
            <p:nvPr/>
          </p:nvSpPr>
          <p:spPr bwMode="gray">
            <a:xfrm rot="18227093">
              <a:off x="2239" y="3282"/>
              <a:ext cx="82" cy="87"/>
            </a:xfrm>
            <a:prstGeom prst="ellipse">
              <a:avLst/>
            </a:prstGeom>
            <a:gradFill rotWithShape="1">
              <a:gsLst>
                <a:gs pos="0">
                  <a:srgbClr val="33CCCC"/>
                </a:gs>
                <a:gs pos="100000">
                  <a:srgbClr val="33CCCC">
                    <a:gamma/>
                    <a:shade val="66667"/>
                    <a:invGamma/>
                  </a:srgbClr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175" name="Oval 15">
              <a:extLst>
                <a:ext uri="{FF2B5EF4-FFF2-40B4-BE49-F238E27FC236}">
                  <a16:creationId xmlns:a16="http://schemas.microsoft.com/office/drawing/2014/main" id="{6A288156-2E8D-48EC-960F-5BCA978C1628}"/>
                </a:ext>
              </a:extLst>
            </p:cNvPr>
            <p:cNvSpPr>
              <a:spLocks noChangeArrowheads="1"/>
            </p:cNvSpPr>
            <p:nvPr/>
          </p:nvSpPr>
          <p:spPr bwMode="gray">
            <a:xfrm rot="18227093">
              <a:off x="2353" y="3188"/>
              <a:ext cx="82" cy="87"/>
            </a:xfrm>
            <a:prstGeom prst="ellipse">
              <a:avLst/>
            </a:prstGeom>
            <a:gradFill rotWithShape="1">
              <a:gsLst>
                <a:gs pos="0">
                  <a:srgbClr val="33CCCC"/>
                </a:gs>
                <a:gs pos="100000">
                  <a:srgbClr val="33CCCC">
                    <a:gamma/>
                    <a:shade val="66667"/>
                    <a:invGamma/>
                  </a:srgbClr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grpSp>
        <p:nvGrpSpPr>
          <p:cNvPr id="100" name="Group 38">
            <a:extLst>
              <a:ext uri="{FF2B5EF4-FFF2-40B4-BE49-F238E27FC236}">
                <a16:creationId xmlns:a16="http://schemas.microsoft.com/office/drawing/2014/main" id="{F2FF34CC-7571-4BAA-BC06-501C5B246FC9}"/>
              </a:ext>
            </a:extLst>
          </p:cNvPr>
          <p:cNvGrpSpPr>
            <a:grpSpLocks/>
          </p:cNvGrpSpPr>
          <p:nvPr/>
        </p:nvGrpSpPr>
        <p:grpSpPr bwMode="auto">
          <a:xfrm>
            <a:off x="4532044" y="4417754"/>
            <a:ext cx="303050" cy="164835"/>
            <a:chOff x="2016" y="2304"/>
            <a:chExt cx="231" cy="130"/>
          </a:xfrm>
        </p:grpSpPr>
        <p:sp>
          <p:nvSpPr>
            <p:cNvPr id="172" name="Oval 39">
              <a:extLst>
                <a:ext uri="{FF2B5EF4-FFF2-40B4-BE49-F238E27FC236}">
                  <a16:creationId xmlns:a16="http://schemas.microsoft.com/office/drawing/2014/main" id="{F0459E15-6B65-4964-90A5-0F7A66D38966}"/>
                </a:ext>
              </a:extLst>
            </p:cNvPr>
            <p:cNvSpPr>
              <a:spLocks noChangeArrowheads="1"/>
            </p:cNvSpPr>
            <p:nvPr/>
          </p:nvSpPr>
          <p:spPr bwMode="gray">
            <a:xfrm rot="18227093">
              <a:off x="2019" y="2301"/>
              <a:ext cx="82" cy="87"/>
            </a:xfrm>
            <a:prstGeom prst="ellipse">
              <a:avLst/>
            </a:prstGeom>
            <a:gradFill rotWithShape="1">
              <a:gsLst>
                <a:gs pos="0">
                  <a:sysClr val="window" lastClr="FFFFFF"/>
                </a:gs>
                <a:gs pos="100000">
                  <a:sysClr val="window" lastClr="FFFFFF">
                    <a:gamma/>
                    <a:shade val="66667"/>
                    <a:invGamma/>
                  </a:sysClr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173" name="Oval 40">
              <a:extLst>
                <a:ext uri="{FF2B5EF4-FFF2-40B4-BE49-F238E27FC236}">
                  <a16:creationId xmlns:a16="http://schemas.microsoft.com/office/drawing/2014/main" id="{9A9FA0CC-CFEE-4B1A-ACBA-539142B92695}"/>
                </a:ext>
              </a:extLst>
            </p:cNvPr>
            <p:cNvSpPr>
              <a:spLocks noChangeArrowheads="1"/>
            </p:cNvSpPr>
            <p:nvPr/>
          </p:nvSpPr>
          <p:spPr bwMode="gray">
            <a:xfrm rot="18227093">
              <a:off x="2163" y="2349"/>
              <a:ext cx="82" cy="87"/>
            </a:xfrm>
            <a:prstGeom prst="ellipse">
              <a:avLst/>
            </a:prstGeom>
            <a:gradFill rotWithShape="1">
              <a:gsLst>
                <a:gs pos="0">
                  <a:sysClr val="window" lastClr="FFFFFF"/>
                </a:gs>
                <a:gs pos="100000">
                  <a:sysClr val="window" lastClr="FFFFFF">
                    <a:gamma/>
                    <a:shade val="66667"/>
                    <a:invGamma/>
                  </a:sysClr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grpSp>
        <p:nvGrpSpPr>
          <p:cNvPr id="101" name="Group 41">
            <a:extLst>
              <a:ext uri="{FF2B5EF4-FFF2-40B4-BE49-F238E27FC236}">
                <a16:creationId xmlns:a16="http://schemas.microsoft.com/office/drawing/2014/main" id="{E2D4763A-9D93-431E-ADF8-75075A9D3806}"/>
              </a:ext>
            </a:extLst>
          </p:cNvPr>
          <p:cNvGrpSpPr>
            <a:grpSpLocks/>
          </p:cNvGrpSpPr>
          <p:nvPr/>
        </p:nvGrpSpPr>
        <p:grpSpPr bwMode="auto">
          <a:xfrm>
            <a:off x="5665529" y="3601185"/>
            <a:ext cx="114136" cy="329671"/>
            <a:chOff x="2832" y="1612"/>
            <a:chExt cx="87" cy="260"/>
          </a:xfrm>
        </p:grpSpPr>
        <p:sp>
          <p:nvSpPr>
            <p:cNvPr id="170" name="Oval 42">
              <a:extLst>
                <a:ext uri="{FF2B5EF4-FFF2-40B4-BE49-F238E27FC236}">
                  <a16:creationId xmlns:a16="http://schemas.microsoft.com/office/drawing/2014/main" id="{478DC6B8-CC9D-4BF8-9A50-6C6E164B50B7}"/>
                </a:ext>
              </a:extLst>
            </p:cNvPr>
            <p:cNvSpPr>
              <a:spLocks noChangeArrowheads="1"/>
            </p:cNvSpPr>
            <p:nvPr/>
          </p:nvSpPr>
          <p:spPr bwMode="gray">
            <a:xfrm rot="18227093">
              <a:off x="2835" y="1609"/>
              <a:ext cx="82" cy="87"/>
            </a:xfrm>
            <a:prstGeom prst="ellipse">
              <a:avLst/>
            </a:prstGeom>
            <a:gradFill rotWithShape="1">
              <a:gsLst>
                <a:gs pos="0">
                  <a:srgbClr val="FFFF66"/>
                </a:gs>
                <a:gs pos="100000">
                  <a:srgbClr val="FFFF66">
                    <a:gamma/>
                    <a:shade val="66667"/>
                    <a:invGamma/>
                  </a:srgbClr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171" name="Oval 43">
              <a:extLst>
                <a:ext uri="{FF2B5EF4-FFF2-40B4-BE49-F238E27FC236}">
                  <a16:creationId xmlns:a16="http://schemas.microsoft.com/office/drawing/2014/main" id="{BF7B8EC6-356F-427F-A8F5-D005E2E5145E}"/>
                </a:ext>
              </a:extLst>
            </p:cNvPr>
            <p:cNvSpPr>
              <a:spLocks noChangeArrowheads="1"/>
            </p:cNvSpPr>
            <p:nvPr/>
          </p:nvSpPr>
          <p:spPr bwMode="gray">
            <a:xfrm rot="18227093">
              <a:off x="2835" y="1787"/>
              <a:ext cx="82" cy="87"/>
            </a:xfrm>
            <a:prstGeom prst="ellipse">
              <a:avLst/>
            </a:prstGeom>
            <a:gradFill rotWithShape="1">
              <a:gsLst>
                <a:gs pos="0">
                  <a:srgbClr val="FFFF66"/>
                </a:gs>
                <a:gs pos="100000">
                  <a:srgbClr val="FFFF66">
                    <a:gamma/>
                    <a:shade val="66667"/>
                    <a:invGamma/>
                  </a:srgbClr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102" name="Oval 5">
            <a:extLst>
              <a:ext uri="{FF2B5EF4-FFF2-40B4-BE49-F238E27FC236}">
                <a16:creationId xmlns:a16="http://schemas.microsoft.com/office/drawing/2014/main" id="{6DF571D5-6A1F-41FE-B9B1-3B24D0139B41}"/>
              </a:ext>
            </a:extLst>
          </p:cNvPr>
          <p:cNvSpPr>
            <a:spLocks noChangeArrowheads="1"/>
          </p:cNvSpPr>
          <p:nvPr/>
        </p:nvSpPr>
        <p:spPr bwMode="gray">
          <a:xfrm>
            <a:off x="5132006" y="4231244"/>
            <a:ext cx="1355974" cy="1263485"/>
          </a:xfrm>
          <a:prstGeom prst="ellipse">
            <a:avLst/>
          </a:prstGeom>
          <a:solidFill>
            <a:sysClr val="window" lastClr="FFFFFF"/>
          </a:solidFill>
          <a:ln w="9525">
            <a:solidFill>
              <a:sysClr val="windowText" lastClr="000000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4817CFDB-C6F1-42B5-BC97-CE88E01EBA75}"/>
              </a:ext>
            </a:extLst>
          </p:cNvPr>
          <p:cNvSpPr txBox="1"/>
          <p:nvPr/>
        </p:nvSpPr>
        <p:spPr>
          <a:xfrm>
            <a:off x="5280238" y="5063388"/>
            <a:ext cx="102303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코어 클라우드</a:t>
            </a:r>
          </a:p>
        </p:txBody>
      </p:sp>
      <p:grpSp>
        <p:nvGrpSpPr>
          <p:cNvPr id="104" name="그룹 103">
            <a:extLst>
              <a:ext uri="{FF2B5EF4-FFF2-40B4-BE49-F238E27FC236}">
                <a16:creationId xmlns:a16="http://schemas.microsoft.com/office/drawing/2014/main" id="{F3B81B0A-55AE-41AE-9488-84624C08EA4D}"/>
              </a:ext>
            </a:extLst>
          </p:cNvPr>
          <p:cNvGrpSpPr/>
          <p:nvPr/>
        </p:nvGrpSpPr>
        <p:grpSpPr>
          <a:xfrm>
            <a:off x="5392140" y="4456089"/>
            <a:ext cx="937611" cy="611541"/>
            <a:chOff x="8243321" y="2602596"/>
            <a:chExt cx="3092019" cy="2469652"/>
          </a:xfrm>
        </p:grpSpPr>
        <p:sp>
          <p:nvSpPr>
            <p:cNvPr id="165" name="Oval 62">
              <a:extLst>
                <a:ext uri="{FF2B5EF4-FFF2-40B4-BE49-F238E27FC236}">
                  <a16:creationId xmlns:a16="http://schemas.microsoft.com/office/drawing/2014/main" id="{6CDB585B-5FD7-4917-8DC7-E3EAC8F109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93912" y="3870573"/>
              <a:ext cx="941428" cy="979904"/>
            </a:xfrm>
            <a:prstGeom prst="ellipse">
              <a:avLst/>
            </a:prstGeom>
            <a:solidFill>
              <a:sysClr val="window" lastClr="FFFFFF">
                <a:lumMod val="85000"/>
              </a:sysClr>
            </a:solidFill>
            <a:ln>
              <a:noFill/>
            </a:ln>
            <a:effectLst/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9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166" name="Oval 63">
              <a:extLst>
                <a:ext uri="{FF2B5EF4-FFF2-40B4-BE49-F238E27FC236}">
                  <a16:creationId xmlns:a16="http://schemas.microsoft.com/office/drawing/2014/main" id="{7FACC765-3F34-45F2-B72F-F202B3851F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69325" y="3785512"/>
              <a:ext cx="1049175" cy="1092185"/>
            </a:xfrm>
            <a:prstGeom prst="ellipse">
              <a:avLst/>
            </a:prstGeom>
            <a:solidFill>
              <a:sysClr val="window" lastClr="FFFFFF">
                <a:lumMod val="85000"/>
              </a:sysClr>
            </a:solidFill>
            <a:ln>
              <a:noFill/>
            </a:ln>
            <a:effectLst/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9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167" name="Oval 64">
              <a:extLst>
                <a:ext uri="{FF2B5EF4-FFF2-40B4-BE49-F238E27FC236}">
                  <a16:creationId xmlns:a16="http://schemas.microsoft.com/office/drawing/2014/main" id="{121162F7-8ED8-40FC-AFBF-E49EF9925C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5026" y="2890974"/>
              <a:ext cx="1614032" cy="1681942"/>
            </a:xfrm>
            <a:prstGeom prst="ellipse">
              <a:avLst/>
            </a:prstGeom>
            <a:solidFill>
              <a:sysClr val="window" lastClr="FFFFFF">
                <a:lumMod val="85000"/>
              </a:sysClr>
            </a:solidFill>
            <a:ln>
              <a:noFill/>
            </a:ln>
            <a:effectLst/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9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168" name="Oval 65">
              <a:extLst>
                <a:ext uri="{FF2B5EF4-FFF2-40B4-BE49-F238E27FC236}">
                  <a16:creationId xmlns:a16="http://schemas.microsoft.com/office/drawing/2014/main" id="{5A04E76B-973A-4BF2-8E97-7E345F361A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98119" y="3508257"/>
              <a:ext cx="1501931" cy="1563991"/>
            </a:xfrm>
            <a:prstGeom prst="ellipse">
              <a:avLst/>
            </a:prstGeom>
            <a:solidFill>
              <a:sysClr val="window" lastClr="FFFFFF">
                <a:lumMod val="85000"/>
              </a:sysClr>
            </a:solidFill>
            <a:ln>
              <a:noFill/>
            </a:ln>
            <a:effectLst/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9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169" name="Oval 66">
              <a:extLst>
                <a:ext uri="{FF2B5EF4-FFF2-40B4-BE49-F238E27FC236}">
                  <a16:creationId xmlns:a16="http://schemas.microsoft.com/office/drawing/2014/main" id="{3FEAEC50-F72D-41C4-85BF-1E8963CEF1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43321" y="2602596"/>
              <a:ext cx="1734839" cy="1807833"/>
            </a:xfrm>
            <a:prstGeom prst="ellipse">
              <a:avLst/>
            </a:prstGeom>
            <a:solidFill>
              <a:sysClr val="window" lastClr="FFFFFF">
                <a:lumMod val="85000"/>
              </a:sysClr>
            </a:solidFill>
            <a:ln>
              <a:noFill/>
            </a:ln>
            <a:effectLst/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9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161" name="순서도: 연결자 160">
            <a:extLst>
              <a:ext uri="{FF2B5EF4-FFF2-40B4-BE49-F238E27FC236}">
                <a16:creationId xmlns:a16="http://schemas.microsoft.com/office/drawing/2014/main" id="{44B4762C-D1D9-4336-AA8F-68AE63A396EF}"/>
              </a:ext>
            </a:extLst>
          </p:cNvPr>
          <p:cNvSpPr/>
          <p:nvPr/>
        </p:nvSpPr>
        <p:spPr>
          <a:xfrm>
            <a:off x="8931761" y="3610472"/>
            <a:ext cx="75228" cy="99203"/>
          </a:xfrm>
          <a:prstGeom prst="flowChartConnector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62" name="순서도: 연결자 161">
            <a:extLst>
              <a:ext uri="{FF2B5EF4-FFF2-40B4-BE49-F238E27FC236}">
                <a16:creationId xmlns:a16="http://schemas.microsoft.com/office/drawing/2014/main" id="{F556C614-92DA-47B2-97AA-E6785EF96AA3}"/>
              </a:ext>
            </a:extLst>
          </p:cNvPr>
          <p:cNvSpPr/>
          <p:nvPr/>
        </p:nvSpPr>
        <p:spPr>
          <a:xfrm>
            <a:off x="8930159" y="4468685"/>
            <a:ext cx="75228" cy="99203"/>
          </a:xfrm>
          <a:prstGeom prst="flowChartConnector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63" name="순서도: 연결자 162">
            <a:extLst>
              <a:ext uri="{FF2B5EF4-FFF2-40B4-BE49-F238E27FC236}">
                <a16:creationId xmlns:a16="http://schemas.microsoft.com/office/drawing/2014/main" id="{44E39BA8-6717-4114-9F48-E3C9BDEA0A6A}"/>
              </a:ext>
            </a:extLst>
          </p:cNvPr>
          <p:cNvSpPr/>
          <p:nvPr/>
        </p:nvSpPr>
        <p:spPr>
          <a:xfrm>
            <a:off x="8934777" y="5112355"/>
            <a:ext cx="75228" cy="99203"/>
          </a:xfrm>
          <a:prstGeom prst="flowChartConnector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64" name="순서도: 연결자 163">
            <a:extLst>
              <a:ext uri="{FF2B5EF4-FFF2-40B4-BE49-F238E27FC236}">
                <a16:creationId xmlns:a16="http://schemas.microsoft.com/office/drawing/2014/main" id="{A634D5EB-B69F-424B-836F-C29BEC445E71}"/>
              </a:ext>
            </a:extLst>
          </p:cNvPr>
          <p:cNvSpPr/>
          <p:nvPr/>
        </p:nvSpPr>
        <p:spPr>
          <a:xfrm>
            <a:off x="8935702" y="5743952"/>
            <a:ext cx="75228" cy="99203"/>
          </a:xfrm>
          <a:prstGeom prst="flowChartConnector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106" name="직선 연결선 105">
            <a:extLst>
              <a:ext uri="{FF2B5EF4-FFF2-40B4-BE49-F238E27FC236}">
                <a16:creationId xmlns:a16="http://schemas.microsoft.com/office/drawing/2014/main" id="{A58D907D-B6CB-4F14-832F-AB4C81097502}"/>
              </a:ext>
            </a:extLst>
          </p:cNvPr>
          <p:cNvCxnSpPr>
            <a:cxnSpLocks/>
            <a:stCxn id="161" idx="3"/>
          </p:cNvCxnSpPr>
          <p:nvPr/>
        </p:nvCxnSpPr>
        <p:spPr>
          <a:xfrm flipH="1">
            <a:off x="7618435" y="3695147"/>
            <a:ext cx="1324344" cy="505107"/>
          </a:xfrm>
          <a:prstGeom prst="line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</p:cxnSp>
      <p:cxnSp>
        <p:nvCxnSpPr>
          <p:cNvPr id="107" name="직선 연결선 106">
            <a:extLst>
              <a:ext uri="{FF2B5EF4-FFF2-40B4-BE49-F238E27FC236}">
                <a16:creationId xmlns:a16="http://schemas.microsoft.com/office/drawing/2014/main" id="{F628283A-195D-4FB9-A84E-FEE00B2A7EDF}"/>
              </a:ext>
            </a:extLst>
          </p:cNvPr>
          <p:cNvCxnSpPr>
            <a:cxnSpLocks/>
            <a:stCxn id="162" idx="2"/>
          </p:cNvCxnSpPr>
          <p:nvPr/>
        </p:nvCxnSpPr>
        <p:spPr>
          <a:xfrm flipH="1" flipV="1">
            <a:off x="7618435" y="4200255"/>
            <a:ext cx="1311724" cy="318032"/>
          </a:xfrm>
          <a:prstGeom prst="line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</p:cxnSp>
      <p:cxnSp>
        <p:nvCxnSpPr>
          <p:cNvPr id="108" name="직선 연결선 107">
            <a:extLst>
              <a:ext uri="{FF2B5EF4-FFF2-40B4-BE49-F238E27FC236}">
                <a16:creationId xmlns:a16="http://schemas.microsoft.com/office/drawing/2014/main" id="{EF06D6F6-33F3-4DA7-BD82-362DD2587D26}"/>
              </a:ext>
            </a:extLst>
          </p:cNvPr>
          <p:cNvCxnSpPr>
            <a:cxnSpLocks/>
            <a:stCxn id="163" idx="0"/>
          </p:cNvCxnSpPr>
          <p:nvPr/>
        </p:nvCxnSpPr>
        <p:spPr>
          <a:xfrm flipH="1" flipV="1">
            <a:off x="7701048" y="4396159"/>
            <a:ext cx="1271343" cy="716197"/>
          </a:xfrm>
          <a:prstGeom prst="line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</p:cxnSp>
      <p:cxnSp>
        <p:nvCxnSpPr>
          <p:cNvPr id="109" name="직선 연결선 108">
            <a:extLst>
              <a:ext uri="{FF2B5EF4-FFF2-40B4-BE49-F238E27FC236}">
                <a16:creationId xmlns:a16="http://schemas.microsoft.com/office/drawing/2014/main" id="{E77E5951-5588-4A36-89F7-6A26959C7837}"/>
              </a:ext>
            </a:extLst>
          </p:cNvPr>
          <p:cNvCxnSpPr>
            <a:cxnSpLocks/>
            <a:stCxn id="164" idx="2"/>
            <a:endCxn id="114" idx="4"/>
          </p:cNvCxnSpPr>
          <p:nvPr/>
        </p:nvCxnSpPr>
        <p:spPr>
          <a:xfrm flipH="1" flipV="1">
            <a:off x="7659673" y="4493726"/>
            <a:ext cx="1276029" cy="1299829"/>
          </a:xfrm>
          <a:prstGeom prst="line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</p:cxnSp>
      <p:cxnSp>
        <p:nvCxnSpPr>
          <p:cNvPr id="110" name="구부러진 연결선 18">
            <a:extLst>
              <a:ext uri="{FF2B5EF4-FFF2-40B4-BE49-F238E27FC236}">
                <a16:creationId xmlns:a16="http://schemas.microsoft.com/office/drawing/2014/main" id="{E9B443B1-644D-464B-B5CB-18D3EE9A161F}"/>
              </a:ext>
            </a:extLst>
          </p:cNvPr>
          <p:cNvCxnSpPr/>
          <p:nvPr/>
        </p:nvCxnSpPr>
        <p:spPr>
          <a:xfrm>
            <a:off x="5980386" y="3220162"/>
            <a:ext cx="1418169" cy="832418"/>
          </a:xfrm>
          <a:prstGeom prst="curvedConnector2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headEnd type="triangle"/>
            <a:tailEnd type="triangle"/>
          </a:ln>
          <a:effectLst/>
        </p:spPr>
      </p:cxnSp>
      <p:cxnSp>
        <p:nvCxnSpPr>
          <p:cNvPr id="111" name="구부러진 연결선 19">
            <a:extLst>
              <a:ext uri="{FF2B5EF4-FFF2-40B4-BE49-F238E27FC236}">
                <a16:creationId xmlns:a16="http://schemas.microsoft.com/office/drawing/2014/main" id="{4F283FF7-A54C-4231-841B-B917F11C97FE}"/>
              </a:ext>
            </a:extLst>
          </p:cNvPr>
          <p:cNvCxnSpPr>
            <a:cxnSpLocks/>
            <a:stCxn id="102" idx="0"/>
            <a:endCxn id="113" idx="3"/>
          </p:cNvCxnSpPr>
          <p:nvPr/>
        </p:nvCxnSpPr>
        <p:spPr>
          <a:xfrm rot="5400000" flipH="1" flipV="1">
            <a:off x="6566971" y="3401877"/>
            <a:ext cx="72389" cy="1586345"/>
          </a:xfrm>
          <a:prstGeom prst="curvedConnector3">
            <a:avLst>
              <a:gd name="adj1" fmla="val 385207"/>
            </a:avLst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headEnd type="triangle"/>
            <a:tailEnd type="triangle"/>
          </a:ln>
          <a:effectLst/>
        </p:spPr>
      </p:cxnSp>
      <p:sp>
        <p:nvSpPr>
          <p:cNvPr id="112" name="구름 111">
            <a:extLst>
              <a:ext uri="{FF2B5EF4-FFF2-40B4-BE49-F238E27FC236}">
                <a16:creationId xmlns:a16="http://schemas.microsoft.com/office/drawing/2014/main" id="{65953A55-C8F9-4C18-9CCE-302D3C453418}"/>
              </a:ext>
            </a:extLst>
          </p:cNvPr>
          <p:cNvSpPr/>
          <p:nvPr/>
        </p:nvSpPr>
        <p:spPr>
          <a:xfrm>
            <a:off x="5394104" y="3038830"/>
            <a:ext cx="586282" cy="417534"/>
          </a:xfrm>
          <a:prstGeom prst="cloud">
            <a:avLst/>
          </a:prstGeom>
          <a:solidFill>
            <a:srgbClr val="FFC000">
              <a:lumMod val="60000"/>
              <a:lumOff val="40000"/>
            </a:srgbClr>
          </a:solidFill>
          <a:ln w="9525" cap="flat" cmpd="sng" algn="ctr">
            <a:solidFill>
              <a:srgbClr val="FFC000">
                <a:lumMod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13" name="구름 112">
            <a:extLst>
              <a:ext uri="{FF2B5EF4-FFF2-40B4-BE49-F238E27FC236}">
                <a16:creationId xmlns:a16="http://schemas.microsoft.com/office/drawing/2014/main" id="{5AAF346E-8A1C-42B4-85FD-9786FD6C7ACF}"/>
              </a:ext>
            </a:extLst>
          </p:cNvPr>
          <p:cNvSpPr/>
          <p:nvPr/>
        </p:nvSpPr>
        <p:spPr>
          <a:xfrm>
            <a:off x="7103197" y="4134981"/>
            <a:ext cx="586282" cy="417534"/>
          </a:xfrm>
          <a:prstGeom prst="cloud">
            <a:avLst/>
          </a:prstGeom>
          <a:solidFill>
            <a:srgbClr val="FFC000">
              <a:lumMod val="60000"/>
              <a:lumOff val="40000"/>
            </a:srgbClr>
          </a:solidFill>
          <a:ln w="9525" cap="flat" cmpd="sng" algn="ctr">
            <a:solidFill>
              <a:srgbClr val="FFC000">
                <a:lumMod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14" name="순서도: 자기 디스크 113">
            <a:extLst>
              <a:ext uri="{FF2B5EF4-FFF2-40B4-BE49-F238E27FC236}">
                <a16:creationId xmlns:a16="http://schemas.microsoft.com/office/drawing/2014/main" id="{55915573-2463-445B-BE20-F713B756F525}"/>
              </a:ext>
            </a:extLst>
          </p:cNvPr>
          <p:cNvSpPr/>
          <p:nvPr/>
        </p:nvSpPr>
        <p:spPr>
          <a:xfrm>
            <a:off x="7297282" y="4395227"/>
            <a:ext cx="362391" cy="196997"/>
          </a:xfrm>
          <a:prstGeom prst="flowChartMagneticDisk">
            <a:avLst/>
          </a:prstGeom>
          <a:solidFill>
            <a:sysClr val="window" lastClr="FFFFFF">
              <a:lumMod val="65000"/>
            </a:sysClr>
          </a:solidFill>
          <a:ln w="12700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15" name="구름 114">
            <a:extLst>
              <a:ext uri="{FF2B5EF4-FFF2-40B4-BE49-F238E27FC236}">
                <a16:creationId xmlns:a16="http://schemas.microsoft.com/office/drawing/2014/main" id="{4F28A4CC-D5AC-4A4B-B32D-90AA21B8651E}"/>
              </a:ext>
            </a:extLst>
          </p:cNvPr>
          <p:cNvSpPr/>
          <p:nvPr/>
        </p:nvSpPr>
        <p:spPr>
          <a:xfrm>
            <a:off x="6655926" y="5821728"/>
            <a:ext cx="586282" cy="417534"/>
          </a:xfrm>
          <a:prstGeom prst="cloud">
            <a:avLst/>
          </a:prstGeom>
          <a:solidFill>
            <a:srgbClr val="FFC000">
              <a:lumMod val="60000"/>
              <a:lumOff val="40000"/>
            </a:srgbClr>
          </a:solidFill>
          <a:ln w="9525" cap="flat" cmpd="sng" algn="ctr">
            <a:solidFill>
              <a:srgbClr val="FFC000">
                <a:lumMod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16" name="구름 115">
            <a:extLst>
              <a:ext uri="{FF2B5EF4-FFF2-40B4-BE49-F238E27FC236}">
                <a16:creationId xmlns:a16="http://schemas.microsoft.com/office/drawing/2014/main" id="{7C3B44D7-2795-4307-9B3E-80EC286243D8}"/>
              </a:ext>
            </a:extLst>
          </p:cNvPr>
          <p:cNvSpPr/>
          <p:nvPr/>
        </p:nvSpPr>
        <p:spPr>
          <a:xfrm>
            <a:off x="4261942" y="5847722"/>
            <a:ext cx="586282" cy="417534"/>
          </a:xfrm>
          <a:prstGeom prst="cloud">
            <a:avLst/>
          </a:prstGeom>
          <a:solidFill>
            <a:srgbClr val="FFC000">
              <a:lumMod val="60000"/>
              <a:lumOff val="40000"/>
            </a:srgbClr>
          </a:solidFill>
          <a:ln w="9525" cap="flat" cmpd="sng" algn="ctr">
            <a:solidFill>
              <a:srgbClr val="FFC000">
                <a:lumMod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17" name="구름 116">
            <a:extLst>
              <a:ext uri="{FF2B5EF4-FFF2-40B4-BE49-F238E27FC236}">
                <a16:creationId xmlns:a16="http://schemas.microsoft.com/office/drawing/2014/main" id="{86C37AF7-1872-43E6-9504-F134A229B30B}"/>
              </a:ext>
            </a:extLst>
          </p:cNvPr>
          <p:cNvSpPr/>
          <p:nvPr/>
        </p:nvSpPr>
        <p:spPr>
          <a:xfrm>
            <a:off x="3840957" y="4141492"/>
            <a:ext cx="586282" cy="417534"/>
          </a:xfrm>
          <a:prstGeom prst="cloud">
            <a:avLst/>
          </a:prstGeom>
          <a:solidFill>
            <a:srgbClr val="FFC000">
              <a:lumMod val="60000"/>
              <a:lumOff val="40000"/>
            </a:srgbClr>
          </a:solidFill>
          <a:ln w="9525" cap="flat" cmpd="sng" algn="ctr">
            <a:solidFill>
              <a:srgbClr val="FFC000">
                <a:lumMod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F57AF39C-6A56-49CD-B840-2D1F36FEE4A3}"/>
              </a:ext>
            </a:extLst>
          </p:cNvPr>
          <p:cNvSpPr txBox="1"/>
          <p:nvPr/>
        </p:nvSpPr>
        <p:spPr>
          <a:xfrm>
            <a:off x="6510910" y="3690666"/>
            <a:ext cx="85632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5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데이터 이동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8BFDE0FC-88A9-41AC-9E75-A850F3BCC30F}"/>
              </a:ext>
            </a:extLst>
          </p:cNvPr>
          <p:cNvSpPr txBox="1"/>
          <p:nvPr/>
        </p:nvSpPr>
        <p:spPr>
          <a:xfrm>
            <a:off x="7638834" y="4479356"/>
            <a:ext cx="85632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5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데이터 저장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E23A6788-4BC1-4963-8E19-E84C79ACA291}"/>
              </a:ext>
            </a:extLst>
          </p:cNvPr>
          <p:cNvSpPr txBox="1"/>
          <p:nvPr/>
        </p:nvSpPr>
        <p:spPr>
          <a:xfrm>
            <a:off x="7903272" y="3725659"/>
            <a:ext cx="85632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5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데이터 수집</a:t>
            </a:r>
          </a:p>
        </p:txBody>
      </p:sp>
      <p:sp>
        <p:nvSpPr>
          <p:cNvPr id="121" name="왼쪽/오른쪽 화살표 29">
            <a:extLst>
              <a:ext uri="{FF2B5EF4-FFF2-40B4-BE49-F238E27FC236}">
                <a16:creationId xmlns:a16="http://schemas.microsoft.com/office/drawing/2014/main" id="{92FB71C5-84F8-4472-B095-E5CD5B9C5A3F}"/>
              </a:ext>
            </a:extLst>
          </p:cNvPr>
          <p:cNvSpPr/>
          <p:nvPr/>
        </p:nvSpPr>
        <p:spPr>
          <a:xfrm rot="19570027">
            <a:off x="6405653" y="4602632"/>
            <a:ext cx="722072" cy="69088"/>
          </a:xfrm>
          <a:prstGeom prst="leftRightArrow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22" name="왼쪽/오른쪽 화살표 30">
            <a:extLst>
              <a:ext uri="{FF2B5EF4-FFF2-40B4-BE49-F238E27FC236}">
                <a16:creationId xmlns:a16="http://schemas.microsoft.com/office/drawing/2014/main" id="{D075C753-30F6-4805-A018-0F82ADB752C5}"/>
              </a:ext>
            </a:extLst>
          </p:cNvPr>
          <p:cNvSpPr/>
          <p:nvPr/>
        </p:nvSpPr>
        <p:spPr>
          <a:xfrm rot="17336114">
            <a:off x="6437952" y="5169420"/>
            <a:ext cx="1318525" cy="76349"/>
          </a:xfrm>
          <a:prstGeom prst="leftRightArrow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23" name="모서리가 둥근 직사각형 31">
            <a:extLst>
              <a:ext uri="{FF2B5EF4-FFF2-40B4-BE49-F238E27FC236}">
                <a16:creationId xmlns:a16="http://schemas.microsoft.com/office/drawing/2014/main" id="{9A5763B4-32A2-4CF8-8F4F-711A22E19E75}"/>
              </a:ext>
            </a:extLst>
          </p:cNvPr>
          <p:cNvSpPr/>
          <p:nvPr/>
        </p:nvSpPr>
        <p:spPr>
          <a:xfrm>
            <a:off x="6711925" y="4680899"/>
            <a:ext cx="1669472" cy="288368"/>
          </a:xfrm>
          <a:prstGeom prst="roundRect">
            <a:avLst>
              <a:gd name="adj" fmla="val 50000"/>
            </a:avLst>
          </a:prstGeom>
          <a:solidFill>
            <a:srgbClr val="70AD47">
              <a:lumMod val="40000"/>
              <a:lumOff val="60000"/>
            </a:srgbClr>
          </a:solidFill>
          <a:ln w="6350" cap="flat" cmpd="sng" algn="ctr">
            <a:solidFill>
              <a:srgbClr val="70AD47">
                <a:lumMod val="50000"/>
              </a:srgbClr>
            </a:solidFill>
            <a:prstDash val="solid"/>
            <a:miter lim="800000"/>
          </a:ln>
          <a:effectLst/>
        </p:spPr>
        <p:txBody>
          <a:bodyPr lIns="0" r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5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클라우드 </a:t>
            </a:r>
            <a:r>
              <a:rPr kumimoji="0" lang="ko-KR" altLang="en-US" sz="105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엣지</a:t>
            </a:r>
            <a:r>
              <a:rPr kumimoji="0" lang="ko-KR" altLang="en-US" sz="105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SW </a:t>
            </a:r>
            <a:r>
              <a:rPr kumimoji="0" lang="ko-KR" altLang="en-US" sz="105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플랫폼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99059B84-C996-4F9D-8970-31881F48CEB6}"/>
              </a:ext>
            </a:extLst>
          </p:cNvPr>
          <p:cNvSpPr txBox="1"/>
          <p:nvPr/>
        </p:nvSpPr>
        <p:spPr>
          <a:xfrm>
            <a:off x="7075614" y="5360997"/>
            <a:ext cx="115768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5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엣지</a:t>
            </a:r>
            <a:r>
              <a: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</a:t>
            </a:r>
            <a:r>
              <a:rPr kumimoji="0" lang="ko-KR" altLang="en-US" sz="105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엣지간</a:t>
            </a:r>
            <a:r>
              <a:rPr kumimoji="0" lang="ko-KR" altLang="en-US" sz="105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협업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DAAB2A03-8C06-4966-B0E9-CEE7821EAD35}"/>
              </a:ext>
            </a:extLst>
          </p:cNvPr>
          <p:cNvSpPr txBox="1"/>
          <p:nvPr/>
        </p:nvSpPr>
        <p:spPr>
          <a:xfrm>
            <a:off x="5908786" y="4290495"/>
            <a:ext cx="115768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5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중앙</a:t>
            </a:r>
            <a:r>
              <a: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</a:t>
            </a:r>
            <a:r>
              <a:rPr kumimoji="0" lang="ko-KR" altLang="en-US" sz="105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엣지간</a:t>
            </a:r>
            <a:r>
              <a:rPr kumimoji="0" lang="ko-KR" altLang="en-US" sz="105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협업</a:t>
            </a:r>
          </a:p>
        </p:txBody>
      </p:sp>
      <p:sp>
        <p:nvSpPr>
          <p:cNvPr id="126" name="왼쪽/오른쪽 화살표 34">
            <a:extLst>
              <a:ext uri="{FF2B5EF4-FFF2-40B4-BE49-F238E27FC236}">
                <a16:creationId xmlns:a16="http://schemas.microsoft.com/office/drawing/2014/main" id="{10A2FC75-0A19-4CF3-B39A-26252704EF30}"/>
              </a:ext>
            </a:extLst>
          </p:cNvPr>
          <p:cNvSpPr/>
          <p:nvPr/>
        </p:nvSpPr>
        <p:spPr>
          <a:xfrm rot="3905227">
            <a:off x="6150421" y="5368313"/>
            <a:ext cx="871637" cy="80621"/>
          </a:xfrm>
          <a:prstGeom prst="leftRightArrow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EC46CDA0-73CF-4396-B215-46EA7C97FF91}"/>
              </a:ext>
            </a:extLst>
          </p:cNvPr>
          <p:cNvSpPr txBox="1"/>
          <p:nvPr/>
        </p:nvSpPr>
        <p:spPr>
          <a:xfrm>
            <a:off x="5663952" y="5517232"/>
            <a:ext cx="982961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5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클라우드</a:t>
            </a:r>
            <a:r>
              <a:rPr kumimoji="0" lang="ko-KR" altLang="en-US" sz="105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kumimoji="0" lang="ko-KR" altLang="en-US" sz="105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엣지</a:t>
            </a:r>
            <a:endParaRPr kumimoji="0" lang="en-US" altLang="ko-KR" sz="105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5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구성 및 관리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904DA39F-1DFC-4605-820C-0E8B38717D4B}"/>
              </a:ext>
            </a:extLst>
          </p:cNvPr>
          <p:cNvSpPr txBox="1"/>
          <p:nvPr/>
        </p:nvSpPr>
        <p:spPr>
          <a:xfrm>
            <a:off x="6465623" y="5000058"/>
            <a:ext cx="729688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5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서비스의 </a:t>
            </a:r>
            <a:endParaRPr kumimoji="0" lang="en-US" altLang="ko-KR" sz="105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5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동적 배치</a:t>
            </a:r>
          </a:p>
        </p:txBody>
      </p:sp>
      <p:sp>
        <p:nvSpPr>
          <p:cNvPr id="129" name="모서리가 둥근 직사각형 37">
            <a:extLst>
              <a:ext uri="{FF2B5EF4-FFF2-40B4-BE49-F238E27FC236}">
                <a16:creationId xmlns:a16="http://schemas.microsoft.com/office/drawing/2014/main" id="{D37FFCC2-69C0-4B16-9A7D-C58892078382}"/>
              </a:ext>
            </a:extLst>
          </p:cNvPr>
          <p:cNvSpPr/>
          <p:nvPr/>
        </p:nvSpPr>
        <p:spPr>
          <a:xfrm>
            <a:off x="2833883" y="6106453"/>
            <a:ext cx="1170142" cy="265618"/>
          </a:xfrm>
          <a:prstGeom prst="roundRect">
            <a:avLst>
              <a:gd name="adj" fmla="val 50000"/>
            </a:avLst>
          </a:prstGeom>
          <a:solidFill>
            <a:sysClr val="window" lastClr="FFFFFF"/>
          </a:solidFill>
          <a:ln w="6350" cap="flat" cmpd="sng" algn="ctr">
            <a:solidFill>
              <a:srgbClr val="70AD47">
                <a:lumMod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5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커넥티드</a:t>
            </a:r>
            <a:r>
              <a:rPr kumimoji="0" lang="ko-KR" altLang="en-US" sz="105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카</a:t>
            </a:r>
          </a:p>
        </p:txBody>
      </p:sp>
      <p:sp>
        <p:nvSpPr>
          <p:cNvPr id="130" name="모서리가 둥근 직사각형 38">
            <a:extLst>
              <a:ext uri="{FF2B5EF4-FFF2-40B4-BE49-F238E27FC236}">
                <a16:creationId xmlns:a16="http://schemas.microsoft.com/office/drawing/2014/main" id="{7758A672-14C1-4E7C-9945-39FB5DA9289E}"/>
              </a:ext>
            </a:extLst>
          </p:cNvPr>
          <p:cNvSpPr/>
          <p:nvPr/>
        </p:nvSpPr>
        <p:spPr>
          <a:xfrm>
            <a:off x="2346960" y="4346547"/>
            <a:ext cx="1170142" cy="265618"/>
          </a:xfrm>
          <a:prstGeom prst="roundRect">
            <a:avLst>
              <a:gd name="adj" fmla="val 50000"/>
            </a:avLst>
          </a:prstGeom>
          <a:solidFill>
            <a:sysClr val="window" lastClr="FFFFFF"/>
          </a:solidFill>
          <a:ln w="6350" cap="flat" cmpd="sng" algn="ctr">
            <a:solidFill>
              <a:srgbClr val="70AD47">
                <a:lumMod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5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스마트 제조</a:t>
            </a:r>
          </a:p>
        </p:txBody>
      </p:sp>
      <p:sp>
        <p:nvSpPr>
          <p:cNvPr id="131" name="모서리가 둥근 직사각형 39">
            <a:extLst>
              <a:ext uri="{FF2B5EF4-FFF2-40B4-BE49-F238E27FC236}">
                <a16:creationId xmlns:a16="http://schemas.microsoft.com/office/drawing/2014/main" id="{949C52CF-A5FB-4398-BA6A-E7D12A74611B}"/>
              </a:ext>
            </a:extLst>
          </p:cNvPr>
          <p:cNvSpPr/>
          <p:nvPr/>
        </p:nvSpPr>
        <p:spPr>
          <a:xfrm>
            <a:off x="3813677" y="3142939"/>
            <a:ext cx="1170142" cy="265618"/>
          </a:xfrm>
          <a:prstGeom prst="roundRect">
            <a:avLst>
              <a:gd name="adj" fmla="val 50000"/>
            </a:avLst>
          </a:prstGeom>
          <a:solidFill>
            <a:sysClr val="window" lastClr="FFFFFF"/>
          </a:solidFill>
          <a:ln w="6350" cap="flat" cmpd="sng" algn="ctr">
            <a:solidFill>
              <a:srgbClr val="70AD47">
                <a:lumMod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5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가상</a:t>
            </a:r>
            <a:r>
              <a: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·</a:t>
            </a:r>
            <a:r>
              <a:rPr kumimoji="0" lang="ko-KR" altLang="en-US" sz="105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증강현실</a:t>
            </a:r>
          </a:p>
        </p:txBody>
      </p:sp>
      <p:pic>
        <p:nvPicPr>
          <p:cNvPr id="132" name="그림 131">
            <a:extLst>
              <a:ext uri="{FF2B5EF4-FFF2-40B4-BE49-F238E27FC236}">
                <a16:creationId xmlns:a16="http://schemas.microsoft.com/office/drawing/2014/main" id="{FFEDEFF1-9C47-4511-B734-F33D83CD9B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487" y="5728533"/>
            <a:ext cx="690573" cy="329087"/>
          </a:xfrm>
          <a:prstGeom prst="rect">
            <a:avLst/>
          </a:prstGeom>
        </p:spPr>
      </p:pic>
      <p:pic>
        <p:nvPicPr>
          <p:cNvPr id="133" name="그림 132">
            <a:extLst>
              <a:ext uri="{FF2B5EF4-FFF2-40B4-BE49-F238E27FC236}">
                <a16:creationId xmlns:a16="http://schemas.microsoft.com/office/drawing/2014/main" id="{F72185BF-57FA-430C-92A0-A3E8E02382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1343" y="3795321"/>
            <a:ext cx="490909" cy="534310"/>
          </a:xfrm>
          <a:prstGeom prst="rect">
            <a:avLst/>
          </a:prstGeom>
        </p:spPr>
      </p:pic>
      <p:pic>
        <p:nvPicPr>
          <p:cNvPr id="134" name="그림 133">
            <a:extLst>
              <a:ext uri="{FF2B5EF4-FFF2-40B4-BE49-F238E27FC236}">
                <a16:creationId xmlns:a16="http://schemas.microsoft.com/office/drawing/2014/main" id="{24BEB71F-EC96-4949-959F-0CD6B32207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5319" y="2655326"/>
            <a:ext cx="371041" cy="476859"/>
          </a:xfrm>
          <a:prstGeom prst="rect">
            <a:avLst/>
          </a:prstGeom>
        </p:spPr>
      </p:pic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AC2D89E0-E4B2-4719-BE05-E8D302ACE917}"/>
              </a:ext>
            </a:extLst>
          </p:cNvPr>
          <p:cNvCxnSpPr>
            <a:cxnSpLocks/>
            <a:stCxn id="112" idx="2"/>
            <a:endCxn id="131" idx="3"/>
          </p:cNvCxnSpPr>
          <p:nvPr/>
        </p:nvCxnSpPr>
        <p:spPr>
          <a:xfrm flipH="1">
            <a:off x="4983819" y="3247597"/>
            <a:ext cx="412104" cy="28152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ysDash"/>
            <a:miter lim="800000"/>
            <a:headEnd type="triangle"/>
            <a:tailEnd type="triangle"/>
          </a:ln>
          <a:effectLst/>
        </p:spPr>
      </p:cxnSp>
      <p:cxnSp>
        <p:nvCxnSpPr>
          <p:cNvPr id="136" name="직선 화살표 연결선 135">
            <a:extLst>
              <a:ext uri="{FF2B5EF4-FFF2-40B4-BE49-F238E27FC236}">
                <a16:creationId xmlns:a16="http://schemas.microsoft.com/office/drawing/2014/main" id="{9D4F3B19-66D4-4405-8AFC-A316B68F5624}"/>
              </a:ext>
            </a:extLst>
          </p:cNvPr>
          <p:cNvCxnSpPr>
            <a:cxnSpLocks/>
            <a:stCxn id="117" idx="2"/>
            <a:endCxn id="130" idx="3"/>
          </p:cNvCxnSpPr>
          <p:nvPr/>
        </p:nvCxnSpPr>
        <p:spPr>
          <a:xfrm flipH="1">
            <a:off x="3517102" y="4350259"/>
            <a:ext cx="325674" cy="129097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ysDash"/>
            <a:miter lim="800000"/>
            <a:headEnd type="triangle"/>
            <a:tailEnd type="triangle"/>
          </a:ln>
          <a:effectLst/>
        </p:spPr>
      </p:cxnSp>
      <p:cxnSp>
        <p:nvCxnSpPr>
          <p:cNvPr id="137" name="직선 화살표 연결선 136">
            <a:extLst>
              <a:ext uri="{FF2B5EF4-FFF2-40B4-BE49-F238E27FC236}">
                <a16:creationId xmlns:a16="http://schemas.microsoft.com/office/drawing/2014/main" id="{90E9394C-4CC2-4A9D-8942-6F4CA1F72C7B}"/>
              </a:ext>
            </a:extLst>
          </p:cNvPr>
          <p:cNvCxnSpPr>
            <a:cxnSpLocks/>
            <a:stCxn id="116" idx="2"/>
            <a:endCxn id="129" idx="3"/>
          </p:cNvCxnSpPr>
          <p:nvPr/>
        </p:nvCxnSpPr>
        <p:spPr>
          <a:xfrm flipH="1">
            <a:off x="4004025" y="6056489"/>
            <a:ext cx="259736" cy="182773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ysDash"/>
            <a:miter lim="800000"/>
            <a:headEnd type="triangle"/>
            <a:tailEnd type="triangle"/>
          </a:ln>
          <a:effectLst/>
        </p:spPr>
      </p:cxnSp>
      <p:pic>
        <p:nvPicPr>
          <p:cNvPr id="188" name="그림 187">
            <a:extLst>
              <a:ext uri="{FF2B5EF4-FFF2-40B4-BE49-F238E27FC236}">
                <a16:creationId xmlns:a16="http://schemas.microsoft.com/office/drawing/2014/main" id="{455BE5F1-82F2-406F-B0F1-3C1017D00E7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1589" y="3998772"/>
            <a:ext cx="473028" cy="466413"/>
          </a:xfrm>
          <a:prstGeom prst="rect">
            <a:avLst/>
          </a:prstGeom>
        </p:spPr>
      </p:pic>
      <p:pic>
        <p:nvPicPr>
          <p:cNvPr id="189" name="그림 188">
            <a:extLst>
              <a:ext uri="{FF2B5EF4-FFF2-40B4-BE49-F238E27FC236}">
                <a16:creationId xmlns:a16="http://schemas.microsoft.com/office/drawing/2014/main" id="{0EAF63AE-340C-4712-AEFB-D431C36595A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3191" y="3344020"/>
            <a:ext cx="466413" cy="466413"/>
          </a:xfrm>
          <a:prstGeom prst="rect">
            <a:avLst/>
          </a:prstGeom>
        </p:spPr>
      </p:pic>
      <p:pic>
        <p:nvPicPr>
          <p:cNvPr id="192" name="그림 191">
            <a:extLst>
              <a:ext uri="{FF2B5EF4-FFF2-40B4-BE49-F238E27FC236}">
                <a16:creationId xmlns:a16="http://schemas.microsoft.com/office/drawing/2014/main" id="{8A38E9A3-AAB5-4476-A8AE-E1696A7B69B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3330" y="4781172"/>
            <a:ext cx="372590" cy="372590"/>
          </a:xfrm>
          <a:prstGeom prst="rect">
            <a:avLst/>
          </a:prstGeom>
        </p:spPr>
      </p:pic>
      <p:pic>
        <p:nvPicPr>
          <p:cNvPr id="193" name="그림 192">
            <a:extLst>
              <a:ext uri="{FF2B5EF4-FFF2-40B4-BE49-F238E27FC236}">
                <a16:creationId xmlns:a16="http://schemas.microsoft.com/office/drawing/2014/main" id="{C3B0DCC3-2371-4311-8F73-F48640FE43F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0346" y="4565844"/>
            <a:ext cx="224052" cy="224052"/>
          </a:xfrm>
          <a:prstGeom prst="rect">
            <a:avLst/>
          </a:prstGeom>
        </p:spPr>
      </p:pic>
      <p:pic>
        <p:nvPicPr>
          <p:cNvPr id="194" name="그림 193">
            <a:extLst>
              <a:ext uri="{FF2B5EF4-FFF2-40B4-BE49-F238E27FC236}">
                <a16:creationId xmlns:a16="http://schemas.microsoft.com/office/drawing/2014/main" id="{C9F91615-0198-47D8-BDCA-74A1D3AA0A3D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1188" y="5290653"/>
            <a:ext cx="468596" cy="518801"/>
          </a:xfrm>
          <a:prstGeom prst="rect">
            <a:avLst/>
          </a:prstGeom>
        </p:spPr>
      </p:pic>
      <p:pic>
        <p:nvPicPr>
          <p:cNvPr id="197" name="그림 196">
            <a:extLst>
              <a:ext uri="{FF2B5EF4-FFF2-40B4-BE49-F238E27FC236}">
                <a16:creationId xmlns:a16="http://schemas.microsoft.com/office/drawing/2014/main" id="{0B81D992-A73A-4CB4-B984-BCE550C3E1B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1346" y="5930536"/>
            <a:ext cx="347118" cy="347118"/>
          </a:xfrm>
          <a:prstGeom prst="rect">
            <a:avLst/>
          </a:prstGeom>
        </p:spPr>
      </p:pic>
      <p:sp>
        <p:nvSpPr>
          <p:cNvPr id="198" name="TextBox 197">
            <a:extLst>
              <a:ext uri="{FF2B5EF4-FFF2-40B4-BE49-F238E27FC236}">
                <a16:creationId xmlns:a16="http://schemas.microsoft.com/office/drawing/2014/main" id="{55056C98-F8BE-4DDD-88F1-69970A91DA2D}"/>
              </a:ext>
            </a:extLst>
          </p:cNvPr>
          <p:cNvSpPr txBox="1"/>
          <p:nvPr/>
        </p:nvSpPr>
        <p:spPr>
          <a:xfrm>
            <a:off x="6465623" y="6250451"/>
            <a:ext cx="102303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클라우드 </a:t>
            </a:r>
            <a:r>
              <a:rPr kumimoji="0" lang="ko-KR" altLang="en-US" sz="11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엣지</a:t>
            </a:r>
            <a:endParaRPr kumimoji="0" lang="ko-KR" altLang="en-US" sz="11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BFD4666A-5BA5-4E10-91B3-70C1FFF3596A}"/>
              </a:ext>
            </a:extLst>
          </p:cNvPr>
          <p:cNvSpPr txBox="1"/>
          <p:nvPr/>
        </p:nvSpPr>
        <p:spPr>
          <a:xfrm>
            <a:off x="6890713" y="4093788"/>
            <a:ext cx="102303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클라우드 </a:t>
            </a:r>
            <a:r>
              <a:rPr kumimoji="0" lang="ko-KR" altLang="en-US" sz="11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엣지</a:t>
            </a:r>
            <a:endParaRPr kumimoji="0" lang="ko-KR" altLang="en-US" sz="11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73" name="Shape 194">
            <a:extLst>
              <a:ext uri="{FF2B5EF4-FFF2-40B4-BE49-F238E27FC236}">
                <a16:creationId xmlns:a16="http://schemas.microsoft.com/office/drawing/2014/main" id="{B567F679-BBC3-43B4-BF4D-66B36BAB376A}"/>
              </a:ext>
            </a:extLst>
          </p:cNvPr>
          <p:cNvSpPr txBox="1"/>
          <p:nvPr/>
        </p:nvSpPr>
        <p:spPr>
          <a:xfrm>
            <a:off x="616593" y="1174412"/>
            <a:ext cx="11024023" cy="13057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rgbClr val="993300"/>
              </a:buClr>
              <a:buSzPct val="70000"/>
              <a:buFont typeface="Wingdings" pitchFamily="2" charset="2"/>
              <a:buChar char="l"/>
              <a:defRPr sz="2000" spc="-50">
                <a:latin typeface="Book Antiqua" pitchFamily="18" charset="0"/>
                <a:ea typeface="맑은 고딕" pitchFamily="50" charset="-127"/>
              </a:defRPr>
            </a:lvl1pPr>
            <a:lvl2pPr marL="742950" lvl="1" indent="-285750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–"/>
              <a:defRPr sz="1600">
                <a:latin typeface="Book Antiqua" pitchFamily="18" charset="0"/>
                <a:ea typeface="맑은 고딕" pitchFamily="50" charset="-127"/>
              </a:defRPr>
            </a:lvl2pPr>
            <a:lvl3pPr marL="1143000" indent="-2286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sz="1600">
                <a:latin typeface="Book Antiqua" pitchFamily="18" charset="0"/>
                <a:ea typeface="맑은 고딕" pitchFamily="50" charset="-127"/>
              </a:defRPr>
            </a:lvl3pPr>
            <a:lvl4pPr marL="1600200" indent="-2286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–"/>
              <a:defRPr sz="1600">
                <a:latin typeface="Book Antiqua" pitchFamily="18" charset="0"/>
                <a:ea typeface="맑은 고딕" pitchFamily="50" charset="-127"/>
              </a:defRPr>
            </a:lvl4pPr>
            <a:lvl5pPr marL="2057400" indent="-2286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»"/>
              <a:defRPr sz="1600">
                <a:latin typeface="Book Antiqua" pitchFamily="18" charset="0"/>
                <a:ea typeface="맑은 고딕" pitchFamily="50" charset="-127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ko-KR" sz="1800" dirty="0" err="1"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GEdge</a:t>
            </a:r>
            <a:r>
              <a:rPr lang="en-US" altLang="ko-KR" sz="1800" dirty="0"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 </a:t>
            </a:r>
            <a:r>
              <a:rPr lang="ko-KR" altLang="en-US" sz="1800" dirty="0"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플랫폼 </a:t>
            </a:r>
            <a:endParaRPr lang="en-US" altLang="ko-KR" sz="1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>
              <a:lnSpc>
                <a:spcPts val="2100"/>
              </a:lnSpc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응답속도 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민감형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서비스를 위해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다양한 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클라우드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및 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엣지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컴퓨팅 인프라를 연동하여 대규모 확장성을 갖춘                  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클라우드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엣지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컴퓨팅 인프라를 구성하고 이를 기반으로 코어 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클라우드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클라우드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엣지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단말간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서비스의                      분산 협업을 통한 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초저지연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데이터 처리를 지원하는 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클라우드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엣지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SW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플랫폼 기술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360542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28A0F72-49FB-4714-A622-FB382AEF63C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264352" y="6436184"/>
            <a:ext cx="2844800" cy="365125"/>
          </a:xfrm>
        </p:spPr>
        <p:txBody>
          <a:bodyPr/>
          <a:lstStyle/>
          <a:p>
            <a:pPr>
              <a:defRPr/>
            </a:pPr>
            <a:fld id="{867B3224-77C5-4173-91A9-4F7123CD03A0}" type="slidenum">
              <a:rPr lang="ko-KR" altLang="en-US" smtClean="0"/>
              <a:pPr>
                <a:defRPr/>
              </a:pPr>
              <a:t>10</a:t>
            </a:fld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E6FB3EE-EE99-4832-B204-9EE2A26CC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7624" y="117578"/>
            <a:ext cx="11004376" cy="787968"/>
          </a:xfrm>
        </p:spPr>
        <p:txBody>
          <a:bodyPr>
            <a:normAutofit/>
          </a:bodyPr>
          <a:lstStyle/>
          <a:p>
            <a:r>
              <a:rPr lang="en-US" altLang="ko-KR" sz="3800" dirty="0" err="1">
                <a:solidFill>
                  <a:schemeClr val="accent1">
                    <a:lumMod val="50000"/>
                  </a:schemeClr>
                </a:solidFill>
                <a:sym typeface="Arial"/>
              </a:rPr>
              <a:t>GEdge</a:t>
            </a:r>
            <a:r>
              <a:rPr lang="en-US" altLang="ko-KR" sz="3800" dirty="0">
                <a:solidFill>
                  <a:schemeClr val="accent1">
                    <a:lumMod val="50000"/>
                  </a:schemeClr>
                </a:solidFill>
                <a:sym typeface="Arial"/>
              </a:rPr>
              <a:t> </a:t>
            </a:r>
            <a:r>
              <a:rPr lang="ko-KR" altLang="en-US" sz="3800" dirty="0">
                <a:solidFill>
                  <a:schemeClr val="accent1">
                    <a:lumMod val="50000"/>
                  </a:schemeClr>
                </a:solidFill>
                <a:sym typeface="Arial"/>
              </a:rPr>
              <a:t>플랫폼</a:t>
            </a:r>
            <a:r>
              <a:rPr lang="en-US" altLang="ko-KR" sz="3800" dirty="0">
                <a:solidFill>
                  <a:schemeClr val="accent1">
                    <a:lumMod val="50000"/>
                  </a:schemeClr>
                </a:solidFill>
                <a:sym typeface="Arial"/>
              </a:rPr>
              <a:t> </a:t>
            </a:r>
            <a:r>
              <a:rPr lang="ko-KR" altLang="en-US" sz="3800" dirty="0">
                <a:solidFill>
                  <a:schemeClr val="accent1">
                    <a:lumMod val="50000"/>
                  </a:schemeClr>
                </a:solidFill>
                <a:sym typeface="Arial"/>
              </a:rPr>
              <a:t>구성 프레임워크 </a:t>
            </a:r>
            <a:endParaRPr lang="ko-KR" altLang="en-US" sz="3000" spc="-150" dirty="0"/>
          </a:p>
        </p:txBody>
      </p:sp>
      <p:sp>
        <p:nvSpPr>
          <p:cNvPr id="5" name="Shape 194">
            <a:extLst>
              <a:ext uri="{FF2B5EF4-FFF2-40B4-BE49-F238E27FC236}">
                <a16:creationId xmlns:a16="http://schemas.microsoft.com/office/drawing/2014/main" id="{69687232-B894-4716-A901-E2F6BD397205}"/>
              </a:ext>
            </a:extLst>
          </p:cNvPr>
          <p:cNvSpPr txBox="1"/>
          <p:nvPr/>
        </p:nvSpPr>
        <p:spPr>
          <a:xfrm>
            <a:off x="406248" y="157576"/>
            <a:ext cx="277320" cy="57445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ctr" anchorCtr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spcBef>
                <a:spcPts val="0"/>
              </a:spcBef>
              <a:buSzPct val="25000"/>
            </a:pPr>
            <a:r>
              <a:rPr lang="es-ES" altLang="ko-KR" sz="3733" b="1" dirty="0">
                <a:solidFill>
                  <a:schemeClr val="bg1"/>
                </a:solidFill>
                <a:latin typeface="맑은 고딕" panose="020B0503020000020004" pitchFamily="50" charset="-127"/>
                <a:sym typeface="Arial"/>
              </a:rPr>
              <a:t>7</a:t>
            </a:r>
            <a:endParaRPr lang="ko-KR" altLang="en-US" sz="3733" b="1" dirty="0">
              <a:solidFill>
                <a:schemeClr val="bg1"/>
              </a:solidFill>
              <a:latin typeface="맑은 고딕" panose="020B0503020000020004" pitchFamily="50" charset="-127"/>
              <a:sym typeface="Arial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DBCB1D8-14E1-42CB-9FCE-2715F1DC6B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4056" y="1097945"/>
            <a:ext cx="8783887" cy="5740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5316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28A0F72-49FB-4714-A622-FB382AEF63C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264352" y="6436184"/>
            <a:ext cx="2844800" cy="365125"/>
          </a:xfrm>
        </p:spPr>
        <p:txBody>
          <a:bodyPr/>
          <a:lstStyle/>
          <a:p>
            <a:pPr>
              <a:defRPr/>
            </a:pPr>
            <a:fld id="{867B3224-77C5-4173-91A9-4F7123CD03A0}" type="slidenum">
              <a:rPr lang="ko-KR" altLang="en-US" smtClean="0"/>
              <a:pPr>
                <a:defRPr/>
              </a:pPr>
              <a:t>11</a:t>
            </a:fld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E6FB3EE-EE99-4832-B204-9EE2A26CC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7624" y="117578"/>
            <a:ext cx="11004376" cy="787968"/>
          </a:xfrm>
        </p:spPr>
        <p:txBody>
          <a:bodyPr>
            <a:normAutofit/>
          </a:bodyPr>
          <a:lstStyle/>
          <a:p>
            <a:r>
              <a:rPr lang="en-US" altLang="ko-KR" sz="3800" dirty="0" err="1">
                <a:solidFill>
                  <a:schemeClr val="accent1">
                    <a:lumMod val="50000"/>
                  </a:schemeClr>
                </a:solidFill>
                <a:sym typeface="Arial"/>
              </a:rPr>
              <a:t>GEdge</a:t>
            </a:r>
            <a:r>
              <a:rPr lang="en-US" altLang="ko-KR" sz="3800" dirty="0">
                <a:solidFill>
                  <a:schemeClr val="accent1">
                    <a:lumMod val="50000"/>
                  </a:schemeClr>
                </a:solidFill>
                <a:sym typeface="Arial"/>
              </a:rPr>
              <a:t> </a:t>
            </a:r>
            <a:r>
              <a:rPr lang="ko-KR" altLang="en-US" sz="3800" dirty="0">
                <a:solidFill>
                  <a:schemeClr val="accent1">
                    <a:lumMod val="50000"/>
                  </a:schemeClr>
                </a:solidFill>
                <a:sym typeface="Arial"/>
              </a:rPr>
              <a:t>플랫폼 주요 기술</a:t>
            </a:r>
            <a:endParaRPr lang="ko-KR" altLang="en-US" sz="3000" spc="-150" dirty="0"/>
          </a:p>
        </p:txBody>
      </p:sp>
      <p:sp>
        <p:nvSpPr>
          <p:cNvPr id="5" name="Shape 194">
            <a:extLst>
              <a:ext uri="{FF2B5EF4-FFF2-40B4-BE49-F238E27FC236}">
                <a16:creationId xmlns:a16="http://schemas.microsoft.com/office/drawing/2014/main" id="{69687232-B894-4716-A901-E2F6BD397205}"/>
              </a:ext>
            </a:extLst>
          </p:cNvPr>
          <p:cNvSpPr txBox="1"/>
          <p:nvPr/>
        </p:nvSpPr>
        <p:spPr>
          <a:xfrm>
            <a:off x="406248" y="157576"/>
            <a:ext cx="277320" cy="57445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ctr" anchorCtr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spcBef>
                <a:spcPts val="0"/>
              </a:spcBef>
              <a:buSzPct val="25000"/>
            </a:pPr>
            <a:r>
              <a:rPr lang="es-ES" altLang="ko-KR" sz="3733" b="1" dirty="0">
                <a:solidFill>
                  <a:schemeClr val="bg1"/>
                </a:solidFill>
                <a:latin typeface="맑은 고딕" panose="020B0503020000020004" pitchFamily="50" charset="-127"/>
                <a:sym typeface="Arial"/>
              </a:rPr>
              <a:t>8</a:t>
            </a:r>
            <a:endParaRPr lang="ko-KR" altLang="en-US" sz="3733" b="1" dirty="0">
              <a:solidFill>
                <a:schemeClr val="bg1"/>
              </a:solidFill>
              <a:latin typeface="맑은 고딕" panose="020B0503020000020004" pitchFamily="50" charset="-127"/>
              <a:sym typeface="Arial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4D555C5-7C4C-4318-B5E2-32EBB1985A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1470128"/>
            <a:ext cx="10692822" cy="5131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3828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28A0F72-49FB-4714-A622-FB382AEF63C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264352" y="6436184"/>
            <a:ext cx="2844800" cy="365125"/>
          </a:xfrm>
        </p:spPr>
        <p:txBody>
          <a:bodyPr/>
          <a:lstStyle/>
          <a:p>
            <a:pPr>
              <a:defRPr/>
            </a:pPr>
            <a:fld id="{867B3224-77C5-4173-91A9-4F7123CD03A0}" type="slidenum">
              <a:rPr lang="ko-KR" altLang="en-US" smtClean="0"/>
              <a:pPr>
                <a:defRPr/>
              </a:pPr>
              <a:t>12</a:t>
            </a:fld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E6FB3EE-EE99-4832-B204-9EE2A26CC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7624" y="117578"/>
            <a:ext cx="11004376" cy="787968"/>
          </a:xfrm>
        </p:spPr>
        <p:txBody>
          <a:bodyPr>
            <a:normAutofit/>
          </a:bodyPr>
          <a:lstStyle/>
          <a:p>
            <a:r>
              <a:rPr lang="ko-KR" altLang="en-US" sz="3800" spc="-150" dirty="0">
                <a:solidFill>
                  <a:schemeClr val="accent1">
                    <a:lumMod val="50000"/>
                  </a:schemeClr>
                </a:solidFill>
                <a:sym typeface="Arial"/>
              </a:rPr>
              <a:t>서비스 분산 협업 지원 </a:t>
            </a:r>
            <a:r>
              <a:rPr lang="en-US" altLang="ko-KR" sz="3800" spc="-150" dirty="0" err="1">
                <a:solidFill>
                  <a:schemeClr val="accent1">
                    <a:lumMod val="50000"/>
                  </a:schemeClr>
                </a:solidFill>
                <a:sym typeface="Arial"/>
              </a:rPr>
              <a:t>GEdge</a:t>
            </a:r>
            <a:r>
              <a:rPr lang="en-US" altLang="ko-KR" sz="3800" spc="-150" dirty="0">
                <a:solidFill>
                  <a:schemeClr val="accent1">
                    <a:lumMod val="50000"/>
                  </a:schemeClr>
                </a:solidFill>
                <a:sym typeface="Arial"/>
              </a:rPr>
              <a:t> </a:t>
            </a:r>
            <a:r>
              <a:rPr lang="ko-KR" altLang="en-US" sz="3800" spc="-150" dirty="0">
                <a:solidFill>
                  <a:schemeClr val="accent1">
                    <a:lumMod val="50000"/>
                  </a:schemeClr>
                </a:solidFill>
                <a:sym typeface="Arial"/>
              </a:rPr>
              <a:t>플랫폼</a:t>
            </a:r>
            <a:endParaRPr lang="ko-KR" altLang="en-US" sz="3000" spc="-150" dirty="0"/>
          </a:p>
        </p:txBody>
      </p:sp>
      <p:sp>
        <p:nvSpPr>
          <p:cNvPr id="5" name="Shape 194">
            <a:extLst>
              <a:ext uri="{FF2B5EF4-FFF2-40B4-BE49-F238E27FC236}">
                <a16:creationId xmlns:a16="http://schemas.microsoft.com/office/drawing/2014/main" id="{69687232-B894-4716-A901-E2F6BD397205}"/>
              </a:ext>
            </a:extLst>
          </p:cNvPr>
          <p:cNvSpPr txBox="1"/>
          <p:nvPr/>
        </p:nvSpPr>
        <p:spPr>
          <a:xfrm>
            <a:off x="406248" y="157576"/>
            <a:ext cx="277320" cy="57445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ctr" anchorCtr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spcBef>
                <a:spcPts val="0"/>
              </a:spcBef>
              <a:buSzPct val="25000"/>
            </a:pPr>
            <a:r>
              <a:rPr lang="es-ES" altLang="ko-KR" sz="3733" b="1" dirty="0">
                <a:solidFill>
                  <a:schemeClr val="bg1"/>
                </a:solidFill>
                <a:latin typeface="맑은 고딕" panose="020B0503020000020004" pitchFamily="50" charset="-127"/>
                <a:sym typeface="Arial"/>
              </a:rPr>
              <a:t>9</a:t>
            </a:r>
            <a:endParaRPr lang="ko-KR" altLang="en-US" sz="3733" b="1" dirty="0">
              <a:solidFill>
                <a:schemeClr val="bg1"/>
              </a:solidFill>
              <a:latin typeface="맑은 고딕" panose="020B0503020000020004" pitchFamily="50" charset="-127"/>
              <a:sym typeface="Arial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5BE5C5A-1801-4BFE-B860-B358DBDC34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9281" y="2388709"/>
            <a:ext cx="12042183" cy="4142432"/>
          </a:xfrm>
          <a:prstGeom prst="rect">
            <a:avLst/>
          </a:prstGeom>
        </p:spPr>
      </p:pic>
      <p:sp>
        <p:nvSpPr>
          <p:cNvPr id="8" name="텍스트 개체 틀 5">
            <a:extLst>
              <a:ext uri="{FF2B5EF4-FFF2-40B4-BE49-F238E27FC236}">
                <a16:creationId xmlns:a16="http://schemas.microsoft.com/office/drawing/2014/main" id="{8423C7C8-4632-4553-AF8A-1DC3B390B02A}"/>
              </a:ext>
            </a:extLst>
          </p:cNvPr>
          <p:cNvSpPr txBox="1">
            <a:spLocks/>
          </p:cNvSpPr>
          <p:nvPr/>
        </p:nvSpPr>
        <p:spPr>
          <a:xfrm>
            <a:off x="425450" y="980768"/>
            <a:ext cx="11791230" cy="2664256"/>
          </a:xfrm>
          <a:prstGeom prst="rect">
            <a:avLst/>
          </a:prstGeom>
        </p:spPr>
        <p:txBody>
          <a:bodyPr/>
          <a:lstStyle>
            <a:lvl1pPr marL="185754" indent="-185754" algn="l" defTabSz="743013" rtl="0" eaLnBrk="1" latinLnBrk="0" hangingPunct="1">
              <a:lnSpc>
                <a:spcPct val="110000"/>
              </a:lnSpc>
              <a:spcBef>
                <a:spcPts val="813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60" indent="-185754" algn="l" defTabSz="743013" rtl="0" eaLnBrk="1" latinLnBrk="0" hangingPunct="1">
              <a:lnSpc>
                <a:spcPct val="11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28766" indent="-185754" algn="l" defTabSz="743013" rtl="0" eaLnBrk="1" latinLnBrk="0" hangingPunct="1">
              <a:lnSpc>
                <a:spcPct val="11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00272" indent="-185754" algn="l" defTabSz="743013" rtl="0" eaLnBrk="1" latinLnBrk="0" hangingPunct="1">
              <a:lnSpc>
                <a:spcPct val="11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71779" indent="-185754" algn="l" defTabSz="743013" rtl="0" eaLnBrk="1" latinLnBrk="0" hangingPunct="1">
              <a:lnSpc>
                <a:spcPct val="11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43285" indent="-185754" algn="l" defTabSz="743013" rtl="0" eaLnBrk="1" latinLnBrk="1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14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14791" indent="-185754" algn="l" defTabSz="743013" rtl="0" eaLnBrk="1" latinLnBrk="1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14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86299" indent="-185754" algn="l" defTabSz="743013" rtl="0" eaLnBrk="1" latinLnBrk="1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14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57803" indent="-185754" algn="l" defTabSz="743013" rtl="0" eaLnBrk="1" latinLnBrk="1" hangingPunct="1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14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rgbClr val="25406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sym typeface="Arial"/>
              </a:rPr>
              <a:t>다중 클라우드 </a:t>
            </a:r>
            <a:r>
              <a:rPr lang="ko-KR" altLang="en-US" b="1" dirty="0" err="1">
                <a:solidFill>
                  <a:srgbClr val="25406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sym typeface="Arial"/>
              </a:rPr>
              <a:t>엣지</a:t>
            </a:r>
            <a:r>
              <a:rPr lang="ko-KR" altLang="en-US" b="1" dirty="0">
                <a:solidFill>
                  <a:srgbClr val="25406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sym typeface="Arial"/>
              </a:rPr>
              <a:t> 기반 서비스 분산 협업을 위한 단일 형상의 서비스 인프라 제공 </a:t>
            </a:r>
            <a:endParaRPr lang="en-US" altLang="ko-KR" b="1" dirty="0">
              <a:solidFill>
                <a:srgbClr val="25406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sym typeface="Arial"/>
            </a:endParaRPr>
          </a:p>
          <a:p>
            <a:pPr lvl="1">
              <a:lnSpc>
                <a:spcPct val="100000"/>
              </a:lnSpc>
            </a:pPr>
            <a:r>
              <a:rPr lang="ko-KR" altLang="en-US" sz="2000" b="1" spc="-50" dirty="0">
                <a:solidFill>
                  <a:srgbClr val="25406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sym typeface="Arial"/>
              </a:rPr>
              <a:t>서비스 개발자 및 운영자의 정책 기반 서비스 품질 보장을 위한 최적 리소스 할당 및 서비스 배포 기능 제공</a:t>
            </a:r>
            <a:endParaRPr lang="en-US" altLang="ko-KR" sz="2000" b="1" spc="-50" dirty="0">
              <a:solidFill>
                <a:srgbClr val="25406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sym typeface="Arial"/>
            </a:endParaRPr>
          </a:p>
          <a:p>
            <a:pPr lvl="1">
              <a:lnSpc>
                <a:spcPct val="100000"/>
              </a:lnSpc>
            </a:pPr>
            <a:r>
              <a:rPr lang="ko-KR" altLang="en-US" sz="2000" b="1" dirty="0">
                <a:solidFill>
                  <a:srgbClr val="25406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sym typeface="Arial"/>
              </a:rPr>
              <a:t>코어 클라우드</a:t>
            </a:r>
            <a:r>
              <a:rPr lang="en-US" altLang="ko-KR" sz="2000" b="1" dirty="0">
                <a:solidFill>
                  <a:srgbClr val="25406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sym typeface="Arial"/>
              </a:rPr>
              <a:t>-</a:t>
            </a:r>
            <a:r>
              <a:rPr lang="ko-KR" altLang="en-US" sz="2000" b="1" dirty="0">
                <a:solidFill>
                  <a:srgbClr val="25406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sym typeface="Arial"/>
              </a:rPr>
              <a:t>클라우드 </a:t>
            </a:r>
            <a:r>
              <a:rPr lang="ko-KR" altLang="en-US" sz="2000" b="1" dirty="0" err="1">
                <a:solidFill>
                  <a:srgbClr val="25406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sym typeface="Arial"/>
              </a:rPr>
              <a:t>엣지</a:t>
            </a:r>
            <a:r>
              <a:rPr lang="en-US" altLang="ko-KR" sz="2000" b="1" dirty="0">
                <a:solidFill>
                  <a:srgbClr val="25406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sym typeface="Arial"/>
              </a:rPr>
              <a:t>-</a:t>
            </a:r>
            <a:r>
              <a:rPr lang="ko-KR" altLang="en-US" sz="2000" b="1" dirty="0">
                <a:solidFill>
                  <a:srgbClr val="25406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sym typeface="Arial"/>
              </a:rPr>
              <a:t>단말 간 협업 기반의 부하 분산</a:t>
            </a:r>
            <a:r>
              <a:rPr lang="en-US" altLang="ko-KR" sz="2000" b="1" dirty="0">
                <a:solidFill>
                  <a:srgbClr val="25406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sym typeface="Arial"/>
              </a:rPr>
              <a:t>, </a:t>
            </a:r>
            <a:r>
              <a:rPr lang="ko-KR" altLang="en-US" sz="2000" b="1" dirty="0">
                <a:solidFill>
                  <a:srgbClr val="25406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sym typeface="Arial"/>
              </a:rPr>
              <a:t>자원 확장</a:t>
            </a:r>
            <a:r>
              <a:rPr lang="en-US" altLang="ko-KR" sz="2000" b="1" dirty="0">
                <a:solidFill>
                  <a:srgbClr val="25406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sym typeface="Arial"/>
              </a:rPr>
              <a:t> </a:t>
            </a:r>
            <a:r>
              <a:rPr lang="ko-KR" altLang="en-US" sz="2000" b="1" dirty="0">
                <a:solidFill>
                  <a:srgbClr val="25406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sym typeface="Arial"/>
              </a:rPr>
              <a:t>및 서비스 이동 기능 제공</a:t>
            </a:r>
            <a:endParaRPr lang="en-US" altLang="ko-KR" dirty="0">
              <a:solidFill>
                <a:srgbClr val="25406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559471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28A0F72-49FB-4714-A622-FB382AEF63C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264352" y="6436184"/>
            <a:ext cx="2844800" cy="365125"/>
          </a:xfrm>
        </p:spPr>
        <p:txBody>
          <a:bodyPr/>
          <a:lstStyle/>
          <a:p>
            <a:pPr>
              <a:defRPr/>
            </a:pPr>
            <a:fld id="{867B3224-77C5-4173-91A9-4F7123CD03A0}" type="slidenum">
              <a:rPr lang="ko-KR" altLang="en-US" smtClean="0"/>
              <a:pPr>
                <a:defRPr/>
              </a:pPr>
              <a:t>13</a:t>
            </a:fld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E6FB3EE-EE99-4832-B204-9EE2A26CC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7624" y="117578"/>
            <a:ext cx="11004376" cy="787968"/>
          </a:xfrm>
        </p:spPr>
        <p:txBody>
          <a:bodyPr>
            <a:normAutofit/>
          </a:bodyPr>
          <a:lstStyle/>
          <a:p>
            <a:r>
              <a:rPr lang="ko-KR" altLang="en-US" sz="3800" spc="-150" dirty="0">
                <a:solidFill>
                  <a:schemeClr val="accent1">
                    <a:lumMod val="50000"/>
                  </a:schemeClr>
                </a:solidFill>
                <a:sym typeface="Arial"/>
              </a:rPr>
              <a:t>서비스 분산 협업 지원 </a:t>
            </a:r>
            <a:r>
              <a:rPr lang="en-US" altLang="ko-KR" sz="3800" spc="-150" dirty="0" err="1">
                <a:solidFill>
                  <a:schemeClr val="accent1">
                    <a:lumMod val="50000"/>
                  </a:schemeClr>
                </a:solidFill>
                <a:sym typeface="Arial"/>
              </a:rPr>
              <a:t>GEdge</a:t>
            </a:r>
            <a:r>
              <a:rPr lang="en-US" altLang="ko-KR" sz="3800" spc="-150" dirty="0">
                <a:solidFill>
                  <a:schemeClr val="accent1">
                    <a:lumMod val="50000"/>
                  </a:schemeClr>
                </a:solidFill>
                <a:sym typeface="Arial"/>
              </a:rPr>
              <a:t> </a:t>
            </a:r>
            <a:r>
              <a:rPr lang="ko-KR" altLang="en-US" sz="3800" spc="-150" dirty="0">
                <a:solidFill>
                  <a:schemeClr val="accent1">
                    <a:lumMod val="50000"/>
                  </a:schemeClr>
                </a:solidFill>
                <a:sym typeface="Arial"/>
              </a:rPr>
              <a:t>플랫폼</a:t>
            </a:r>
            <a:r>
              <a:rPr lang="en-US" altLang="ko-KR" sz="3800" spc="-150" dirty="0">
                <a:solidFill>
                  <a:schemeClr val="accent1">
                    <a:lumMod val="50000"/>
                  </a:schemeClr>
                </a:solidFill>
                <a:sym typeface="Arial"/>
              </a:rPr>
              <a:t>(1/2)</a:t>
            </a:r>
            <a:endParaRPr lang="ko-KR" altLang="en-US" sz="3000" spc="-150" dirty="0"/>
          </a:p>
        </p:txBody>
      </p:sp>
      <p:sp>
        <p:nvSpPr>
          <p:cNvPr id="5" name="Shape 194">
            <a:extLst>
              <a:ext uri="{FF2B5EF4-FFF2-40B4-BE49-F238E27FC236}">
                <a16:creationId xmlns:a16="http://schemas.microsoft.com/office/drawing/2014/main" id="{69687232-B894-4716-A901-E2F6BD397205}"/>
              </a:ext>
            </a:extLst>
          </p:cNvPr>
          <p:cNvSpPr txBox="1"/>
          <p:nvPr/>
        </p:nvSpPr>
        <p:spPr>
          <a:xfrm>
            <a:off x="406248" y="157576"/>
            <a:ext cx="277320" cy="57445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ctr" anchorCtr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spcBef>
                <a:spcPts val="0"/>
              </a:spcBef>
              <a:buSzPct val="25000"/>
            </a:pPr>
            <a:r>
              <a:rPr lang="es-ES" altLang="ko-KR" sz="3733" b="1" dirty="0">
                <a:solidFill>
                  <a:schemeClr val="bg1"/>
                </a:solidFill>
                <a:latin typeface="맑은 고딕" panose="020B0503020000020004" pitchFamily="50" charset="-127"/>
                <a:sym typeface="Arial"/>
              </a:rPr>
              <a:t>9</a:t>
            </a:r>
            <a:endParaRPr lang="ko-KR" altLang="en-US" sz="3733" b="1" dirty="0">
              <a:solidFill>
                <a:schemeClr val="bg1"/>
              </a:solidFill>
              <a:latin typeface="맑은 고딕" panose="020B0503020000020004" pitchFamily="50" charset="-127"/>
              <a:sym typeface="Arial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851826E-ECA5-439E-827B-1C16169AB8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5480" y="1101727"/>
            <a:ext cx="9669094" cy="5706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389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E6FB3EE-EE99-4832-B204-9EE2A26CC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2490" y="107972"/>
            <a:ext cx="10088086" cy="787968"/>
          </a:xfrm>
        </p:spPr>
        <p:txBody>
          <a:bodyPr>
            <a:normAutofit/>
          </a:bodyPr>
          <a:lstStyle/>
          <a:p>
            <a:r>
              <a:rPr lang="en-US" altLang="ko-KR" dirty="0" err="1">
                <a:solidFill>
                  <a:schemeClr val="accent1">
                    <a:lumMod val="50000"/>
                  </a:schemeClr>
                </a:solidFill>
                <a:sym typeface="Arial"/>
              </a:rPr>
              <a:t>GEdge</a:t>
            </a:r>
            <a:r>
              <a:rPr lang="en-US" altLang="ko-KR" dirty="0">
                <a:solidFill>
                  <a:schemeClr val="accent1">
                    <a:lumMod val="50000"/>
                  </a:schemeClr>
                </a:solidFill>
                <a:sym typeface="Arial"/>
              </a:rPr>
              <a:t> </a:t>
            </a:r>
            <a:r>
              <a:rPr lang="ko-KR" altLang="en-US" dirty="0">
                <a:solidFill>
                  <a:schemeClr val="accent1">
                    <a:lumMod val="50000"/>
                  </a:schemeClr>
                </a:solidFill>
                <a:sym typeface="Arial"/>
              </a:rPr>
              <a:t>플랫폼</a:t>
            </a:r>
            <a:r>
              <a:rPr lang="en-US" altLang="ko-KR" dirty="0">
                <a:solidFill>
                  <a:schemeClr val="accent1">
                    <a:lumMod val="50000"/>
                  </a:schemeClr>
                </a:solidFill>
                <a:sym typeface="Arial"/>
              </a:rPr>
              <a:t> </a:t>
            </a:r>
            <a:r>
              <a:rPr lang="ko-KR" altLang="en-US" dirty="0">
                <a:solidFill>
                  <a:schemeClr val="accent1">
                    <a:lumMod val="50000"/>
                  </a:schemeClr>
                </a:solidFill>
                <a:sym typeface="Arial"/>
              </a:rPr>
              <a:t>개발 로드맵</a:t>
            </a:r>
            <a:endParaRPr lang="ko-KR" altLang="en-US" dirty="0"/>
          </a:p>
        </p:txBody>
      </p:sp>
      <p:sp>
        <p:nvSpPr>
          <p:cNvPr id="5" name="Shape 194">
            <a:extLst>
              <a:ext uri="{FF2B5EF4-FFF2-40B4-BE49-F238E27FC236}">
                <a16:creationId xmlns:a16="http://schemas.microsoft.com/office/drawing/2014/main" id="{69687232-B894-4716-A901-E2F6BD397205}"/>
              </a:ext>
            </a:extLst>
          </p:cNvPr>
          <p:cNvSpPr txBox="1"/>
          <p:nvPr/>
        </p:nvSpPr>
        <p:spPr>
          <a:xfrm>
            <a:off x="406248" y="157576"/>
            <a:ext cx="554639" cy="57445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ctr" anchorCtr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spcBef>
                <a:spcPts val="0"/>
              </a:spcBef>
              <a:buSzPct val="25000"/>
            </a:pPr>
            <a:r>
              <a:rPr lang="en-US" altLang="ko-KR" sz="3733" b="1" dirty="0">
                <a:solidFill>
                  <a:schemeClr val="bg1"/>
                </a:solidFill>
                <a:latin typeface="맑은 고딕" panose="020B0503020000020004" pitchFamily="50" charset="-127"/>
                <a:sym typeface="Arial"/>
              </a:rPr>
              <a:t>10</a:t>
            </a:r>
            <a:endParaRPr lang="ko-KR" altLang="en-US" sz="3733" b="1" dirty="0">
              <a:solidFill>
                <a:schemeClr val="bg1"/>
              </a:solidFill>
              <a:latin typeface="맑은 고딕" panose="020B0503020000020004" pitchFamily="50" charset="-127"/>
              <a:sym typeface="Arial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B3619B7-2E3C-4B2D-AA7E-2B81B6AFD1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920" y="1916832"/>
            <a:ext cx="10871890" cy="4941168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A9815BDC-24B6-4724-9B2A-33B7B7889D2D}"/>
              </a:ext>
            </a:extLst>
          </p:cNvPr>
          <p:cNvSpPr/>
          <p:nvPr/>
        </p:nvSpPr>
        <p:spPr>
          <a:xfrm>
            <a:off x="118991" y="1119194"/>
            <a:ext cx="11665641" cy="437598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ts val="2100"/>
              </a:lnSpc>
            </a:pPr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     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02F57255-FA6F-4AB9-8F1F-43B025DE16CE}"/>
              </a:ext>
            </a:extLst>
          </p:cNvPr>
          <p:cNvSpPr txBox="1">
            <a:spLocks/>
          </p:cNvSpPr>
          <p:nvPr/>
        </p:nvSpPr>
        <p:spPr bwMode="auto">
          <a:xfrm>
            <a:off x="425450" y="1115581"/>
            <a:ext cx="11575205" cy="7879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rtl="0" fontAlgn="base" latinLnBrk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993300"/>
              </a:buClr>
              <a:buSzPct val="70000"/>
              <a:buFont typeface="Wingdings" pitchFamily="2" charset="2"/>
              <a:buChar char="l"/>
              <a:defRPr sz="2000" kern="1200">
                <a:solidFill>
                  <a:schemeClr val="tx1"/>
                </a:solidFill>
                <a:latin typeface="Book Antiqua" pitchFamily="18" charset="0"/>
                <a:ea typeface="맑은 고딕" pitchFamily="50" charset="-127"/>
                <a:cs typeface="+mn-cs"/>
              </a:defRPr>
            </a:lvl1pPr>
            <a:lvl2pPr marL="742950" indent="-285750" algn="l" rtl="0" fontAlgn="base" latinLnBrk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Book Antiqua" pitchFamily="18" charset="0"/>
                <a:ea typeface="맑은 고딕" pitchFamily="50" charset="-127"/>
                <a:cs typeface="+mn-cs"/>
              </a:defRPr>
            </a:lvl2pPr>
            <a:lvl3pPr marL="1143000" indent="-228600" algn="l" rtl="0" fontAlgn="base" latinLnBrk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Book Antiqua" pitchFamily="18" charset="0"/>
                <a:ea typeface="맑은 고딕" pitchFamily="50" charset="-127"/>
                <a:cs typeface="+mn-cs"/>
              </a:defRPr>
            </a:lvl3pPr>
            <a:lvl4pPr marL="1600200" indent="-228600" algn="l" rtl="0" fontAlgn="base" latinLnBrk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Book Antiqua" pitchFamily="18" charset="0"/>
                <a:ea typeface="맑은 고딕" pitchFamily="50" charset="-127"/>
                <a:cs typeface="+mn-cs"/>
              </a:defRPr>
            </a:lvl4pPr>
            <a:lvl5pPr marL="2057400" indent="-228600" algn="l" rtl="0" fontAlgn="base" latinLnBrk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»"/>
              <a:defRPr sz="1600" kern="1200">
                <a:solidFill>
                  <a:schemeClr val="tx1"/>
                </a:solidFill>
                <a:latin typeface="Book Antiqua" pitchFamily="18" charset="0"/>
                <a:ea typeface="맑은 고딕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GEdge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플랫폼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기술 개발 로드맵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264621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E6FB3EE-EE99-4832-B204-9EE2A26CC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2490" y="107972"/>
            <a:ext cx="10088086" cy="787968"/>
          </a:xfrm>
        </p:spPr>
        <p:txBody>
          <a:bodyPr>
            <a:normAutofit/>
          </a:bodyPr>
          <a:lstStyle/>
          <a:p>
            <a:r>
              <a:rPr lang="en-US" altLang="ko-KR" dirty="0" err="1">
                <a:solidFill>
                  <a:schemeClr val="accent1">
                    <a:lumMod val="50000"/>
                  </a:schemeClr>
                </a:solidFill>
                <a:sym typeface="Arial"/>
              </a:rPr>
              <a:t>GEdge</a:t>
            </a:r>
            <a:r>
              <a:rPr lang="en-US" altLang="ko-KR" dirty="0">
                <a:solidFill>
                  <a:schemeClr val="accent1">
                    <a:lumMod val="50000"/>
                  </a:schemeClr>
                </a:solidFill>
                <a:sym typeface="Arial"/>
              </a:rPr>
              <a:t> </a:t>
            </a:r>
            <a:r>
              <a:rPr lang="ko-KR" altLang="en-US" dirty="0">
                <a:solidFill>
                  <a:schemeClr val="accent1">
                    <a:lumMod val="50000"/>
                  </a:schemeClr>
                </a:solidFill>
                <a:sym typeface="Arial"/>
              </a:rPr>
              <a:t>플랫폼</a:t>
            </a:r>
            <a:r>
              <a:rPr lang="en-US" altLang="ko-KR" dirty="0">
                <a:solidFill>
                  <a:schemeClr val="accent1">
                    <a:lumMod val="50000"/>
                  </a:schemeClr>
                </a:solidFill>
                <a:sym typeface="Arial"/>
              </a:rPr>
              <a:t> </a:t>
            </a:r>
            <a:r>
              <a:rPr lang="ko-KR" altLang="en-US" dirty="0">
                <a:solidFill>
                  <a:schemeClr val="accent1">
                    <a:lumMod val="50000"/>
                  </a:schemeClr>
                </a:solidFill>
                <a:sym typeface="Arial"/>
              </a:rPr>
              <a:t>기술 표준화</a:t>
            </a:r>
            <a:endParaRPr lang="ko-KR" altLang="en-US" dirty="0"/>
          </a:p>
        </p:txBody>
      </p:sp>
      <p:sp>
        <p:nvSpPr>
          <p:cNvPr id="5" name="Shape 194">
            <a:extLst>
              <a:ext uri="{FF2B5EF4-FFF2-40B4-BE49-F238E27FC236}">
                <a16:creationId xmlns:a16="http://schemas.microsoft.com/office/drawing/2014/main" id="{69687232-B894-4716-A901-E2F6BD397205}"/>
              </a:ext>
            </a:extLst>
          </p:cNvPr>
          <p:cNvSpPr txBox="1"/>
          <p:nvPr/>
        </p:nvSpPr>
        <p:spPr>
          <a:xfrm>
            <a:off x="406248" y="157576"/>
            <a:ext cx="554639" cy="57445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ctr" anchorCtr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spcBef>
                <a:spcPts val="0"/>
              </a:spcBef>
              <a:buSzPct val="25000"/>
            </a:pPr>
            <a:r>
              <a:rPr lang="en-US" altLang="ko-KR" sz="3733" b="1" dirty="0">
                <a:solidFill>
                  <a:schemeClr val="bg1"/>
                </a:solidFill>
                <a:latin typeface="맑은 고딕" panose="020B0503020000020004" pitchFamily="50" charset="-127"/>
                <a:sym typeface="Arial"/>
              </a:rPr>
              <a:t>11</a:t>
            </a:r>
            <a:endParaRPr lang="ko-KR" altLang="en-US" sz="3733" b="1" dirty="0">
              <a:solidFill>
                <a:schemeClr val="bg1"/>
              </a:solidFill>
              <a:latin typeface="맑은 고딕" panose="020B0503020000020004" pitchFamily="50" charset="-127"/>
              <a:sym typeface="Arial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9815BDC-24B6-4724-9B2A-33B7B7889D2D}"/>
              </a:ext>
            </a:extLst>
          </p:cNvPr>
          <p:cNvSpPr/>
          <p:nvPr/>
        </p:nvSpPr>
        <p:spPr>
          <a:xfrm>
            <a:off x="118991" y="1119194"/>
            <a:ext cx="11665641" cy="437598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ts val="2100"/>
              </a:lnSpc>
            </a:pPr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     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02F57255-FA6F-4AB9-8F1F-43B025DE16CE}"/>
              </a:ext>
            </a:extLst>
          </p:cNvPr>
          <p:cNvSpPr txBox="1">
            <a:spLocks/>
          </p:cNvSpPr>
          <p:nvPr/>
        </p:nvSpPr>
        <p:spPr bwMode="auto">
          <a:xfrm>
            <a:off x="425450" y="1115581"/>
            <a:ext cx="11575205" cy="7879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rtl="0" fontAlgn="base" latinLnBrk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993300"/>
              </a:buClr>
              <a:buSzPct val="70000"/>
              <a:buFont typeface="Wingdings" pitchFamily="2" charset="2"/>
              <a:buChar char="l"/>
              <a:defRPr sz="2000" kern="1200">
                <a:solidFill>
                  <a:schemeClr val="tx1"/>
                </a:solidFill>
                <a:latin typeface="Book Antiqua" pitchFamily="18" charset="0"/>
                <a:ea typeface="맑은 고딕" pitchFamily="50" charset="-127"/>
                <a:cs typeface="+mn-cs"/>
              </a:defRPr>
            </a:lvl1pPr>
            <a:lvl2pPr marL="742950" indent="-285750" algn="l" rtl="0" fontAlgn="base" latinLnBrk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Book Antiqua" pitchFamily="18" charset="0"/>
                <a:ea typeface="맑은 고딕" pitchFamily="50" charset="-127"/>
                <a:cs typeface="+mn-cs"/>
              </a:defRPr>
            </a:lvl2pPr>
            <a:lvl3pPr marL="1143000" indent="-228600" algn="l" rtl="0" fontAlgn="base" latinLnBrk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Book Antiqua" pitchFamily="18" charset="0"/>
                <a:ea typeface="맑은 고딕" pitchFamily="50" charset="-127"/>
                <a:cs typeface="+mn-cs"/>
              </a:defRPr>
            </a:lvl3pPr>
            <a:lvl4pPr marL="1600200" indent="-228600" algn="l" rtl="0" fontAlgn="base" latinLnBrk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Book Antiqua" pitchFamily="18" charset="0"/>
                <a:ea typeface="맑은 고딕" pitchFamily="50" charset="-127"/>
                <a:cs typeface="+mn-cs"/>
              </a:defRPr>
            </a:lvl4pPr>
            <a:lvl5pPr marL="2057400" indent="-228600" algn="l" rtl="0" fontAlgn="base" latinLnBrk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»"/>
              <a:defRPr sz="1600" kern="1200">
                <a:solidFill>
                  <a:schemeClr val="tx1"/>
                </a:solidFill>
                <a:latin typeface="Book Antiqua" pitchFamily="18" charset="0"/>
                <a:ea typeface="맑은 고딕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클라우드 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엣지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컴퓨팅 관련 기술 표준화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64179AC-A3C4-48D8-B1A7-C0E74D1932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854" y="1556792"/>
            <a:ext cx="11607790" cy="5334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8365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E6FB3EE-EE99-4832-B204-9EE2A26CC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2490" y="107972"/>
            <a:ext cx="10088086" cy="787968"/>
          </a:xfrm>
        </p:spPr>
        <p:txBody>
          <a:bodyPr>
            <a:normAutofit/>
          </a:bodyPr>
          <a:lstStyle/>
          <a:p>
            <a:r>
              <a:rPr lang="en-US" altLang="ko-KR" dirty="0" err="1">
                <a:solidFill>
                  <a:schemeClr val="accent1">
                    <a:lumMod val="50000"/>
                  </a:schemeClr>
                </a:solidFill>
                <a:sym typeface="Arial"/>
              </a:rPr>
              <a:t>GEdge</a:t>
            </a:r>
            <a:r>
              <a:rPr lang="en-US" altLang="ko-KR" dirty="0">
                <a:solidFill>
                  <a:schemeClr val="accent1">
                    <a:lumMod val="50000"/>
                  </a:schemeClr>
                </a:solidFill>
                <a:sym typeface="Arial"/>
              </a:rPr>
              <a:t> </a:t>
            </a:r>
            <a:r>
              <a:rPr lang="ko-KR" altLang="en-US" dirty="0">
                <a:solidFill>
                  <a:schemeClr val="accent1">
                    <a:lumMod val="50000"/>
                  </a:schemeClr>
                </a:solidFill>
                <a:sym typeface="Arial"/>
              </a:rPr>
              <a:t>플랫폼</a:t>
            </a:r>
            <a:r>
              <a:rPr lang="en-US" altLang="ko-KR" dirty="0">
                <a:solidFill>
                  <a:schemeClr val="accent1">
                    <a:lumMod val="50000"/>
                  </a:schemeClr>
                </a:solidFill>
                <a:sym typeface="Arial"/>
              </a:rPr>
              <a:t> </a:t>
            </a:r>
            <a:r>
              <a:rPr lang="en-US" altLang="ko-KR" dirty="0" err="1">
                <a:solidFill>
                  <a:schemeClr val="accent1">
                    <a:lumMod val="50000"/>
                  </a:schemeClr>
                </a:solidFill>
                <a:sym typeface="Arial"/>
              </a:rPr>
              <a:t>PoC</a:t>
            </a:r>
            <a:endParaRPr lang="ko-KR" altLang="en-US" dirty="0"/>
          </a:p>
        </p:txBody>
      </p:sp>
      <p:sp>
        <p:nvSpPr>
          <p:cNvPr id="5" name="Shape 194">
            <a:extLst>
              <a:ext uri="{FF2B5EF4-FFF2-40B4-BE49-F238E27FC236}">
                <a16:creationId xmlns:a16="http://schemas.microsoft.com/office/drawing/2014/main" id="{69687232-B894-4716-A901-E2F6BD397205}"/>
              </a:ext>
            </a:extLst>
          </p:cNvPr>
          <p:cNvSpPr txBox="1"/>
          <p:nvPr/>
        </p:nvSpPr>
        <p:spPr>
          <a:xfrm>
            <a:off x="406248" y="157576"/>
            <a:ext cx="554639" cy="57445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ctr" anchorCtr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spcBef>
                <a:spcPts val="0"/>
              </a:spcBef>
              <a:buSzPct val="25000"/>
            </a:pPr>
            <a:r>
              <a:rPr lang="en-US" altLang="ko-KR" sz="3733" b="1" dirty="0">
                <a:solidFill>
                  <a:schemeClr val="bg1"/>
                </a:solidFill>
                <a:latin typeface="맑은 고딕" panose="020B0503020000020004" pitchFamily="50" charset="-127"/>
                <a:sym typeface="Arial"/>
              </a:rPr>
              <a:t>12</a:t>
            </a:r>
            <a:endParaRPr lang="ko-KR" altLang="en-US" sz="3733" b="1" dirty="0">
              <a:solidFill>
                <a:schemeClr val="bg1"/>
              </a:solidFill>
              <a:latin typeface="맑은 고딕" panose="020B0503020000020004" pitchFamily="50" charset="-127"/>
              <a:sym typeface="Arial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9815BDC-24B6-4724-9B2A-33B7B7889D2D}"/>
              </a:ext>
            </a:extLst>
          </p:cNvPr>
          <p:cNvSpPr/>
          <p:nvPr/>
        </p:nvSpPr>
        <p:spPr>
          <a:xfrm>
            <a:off x="118991" y="1119194"/>
            <a:ext cx="11665641" cy="437598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ts val="2100"/>
              </a:lnSpc>
            </a:pPr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     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02F57255-FA6F-4AB9-8F1F-43B025DE16CE}"/>
              </a:ext>
            </a:extLst>
          </p:cNvPr>
          <p:cNvSpPr txBox="1">
            <a:spLocks/>
          </p:cNvSpPr>
          <p:nvPr/>
        </p:nvSpPr>
        <p:spPr bwMode="auto">
          <a:xfrm>
            <a:off x="425450" y="1115581"/>
            <a:ext cx="11575205" cy="7879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rtl="0" fontAlgn="base" latinLnBrk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993300"/>
              </a:buClr>
              <a:buSzPct val="70000"/>
              <a:buFont typeface="Wingdings" pitchFamily="2" charset="2"/>
              <a:buChar char="l"/>
              <a:defRPr sz="2000" kern="1200">
                <a:solidFill>
                  <a:schemeClr val="tx1"/>
                </a:solidFill>
                <a:latin typeface="Book Antiqua" pitchFamily="18" charset="0"/>
                <a:ea typeface="맑은 고딕" pitchFamily="50" charset="-127"/>
                <a:cs typeface="+mn-cs"/>
              </a:defRPr>
            </a:lvl1pPr>
            <a:lvl2pPr marL="742950" indent="-285750" algn="l" rtl="0" fontAlgn="base" latinLnBrk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Book Antiqua" pitchFamily="18" charset="0"/>
                <a:ea typeface="맑은 고딕" pitchFamily="50" charset="-127"/>
                <a:cs typeface="+mn-cs"/>
              </a:defRPr>
            </a:lvl2pPr>
            <a:lvl3pPr marL="1143000" indent="-228600" algn="l" rtl="0" fontAlgn="base" latinLnBrk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Book Antiqua" pitchFamily="18" charset="0"/>
                <a:ea typeface="맑은 고딕" pitchFamily="50" charset="-127"/>
                <a:cs typeface="+mn-cs"/>
              </a:defRPr>
            </a:lvl3pPr>
            <a:lvl4pPr marL="1600200" indent="-228600" algn="l" rtl="0" fontAlgn="base" latinLnBrk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Book Antiqua" pitchFamily="18" charset="0"/>
                <a:ea typeface="맑은 고딕" pitchFamily="50" charset="-127"/>
                <a:cs typeface="+mn-cs"/>
              </a:defRPr>
            </a:lvl4pPr>
            <a:lvl5pPr marL="2057400" indent="-228600" algn="l" rtl="0" fontAlgn="base" latinLnBrk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»"/>
              <a:defRPr sz="1600" kern="1200">
                <a:solidFill>
                  <a:schemeClr val="tx1"/>
                </a:solidFill>
                <a:latin typeface="Book Antiqua" pitchFamily="18" charset="0"/>
                <a:ea typeface="맑은 고딕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GEdge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플랫폼 활용 사례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524B35E-8755-439E-91D2-31E83841AE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9696" y="1143235"/>
            <a:ext cx="8640960" cy="5714765"/>
          </a:xfrm>
          <a:prstGeom prst="rect">
            <a:avLst/>
          </a:prstGeom>
        </p:spPr>
      </p:pic>
      <p:grpSp>
        <p:nvGrpSpPr>
          <p:cNvPr id="11" name="Group 5">
            <a:extLst>
              <a:ext uri="{FF2B5EF4-FFF2-40B4-BE49-F238E27FC236}">
                <a16:creationId xmlns:a16="http://schemas.microsoft.com/office/drawing/2014/main" id="{904AF9F4-31AF-40EF-ACBD-F16586E258E0}"/>
              </a:ext>
            </a:extLst>
          </p:cNvPr>
          <p:cNvGrpSpPr/>
          <p:nvPr/>
        </p:nvGrpSpPr>
        <p:grpSpPr>
          <a:xfrm>
            <a:off x="47328" y="1562476"/>
            <a:ext cx="3096344" cy="2055778"/>
            <a:chOff x="539640" y="1879920"/>
            <a:chExt cx="3816000" cy="2699280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74050B57-F61E-4B4D-B050-B7C6C3ABB1AE}"/>
                </a:ext>
              </a:extLst>
            </p:cNvPr>
            <p:cNvPicPr/>
            <p:nvPr/>
          </p:nvPicPr>
          <p:blipFill>
            <a:blip r:embed="rId4"/>
            <a:stretch/>
          </p:blipFill>
          <p:spPr>
            <a:xfrm>
              <a:off x="539640" y="1879920"/>
              <a:ext cx="3816000" cy="2699280"/>
            </a:xfrm>
            <a:prstGeom prst="rect">
              <a:avLst/>
            </a:prstGeom>
            <a:ln w="9360">
              <a:noFill/>
            </a:ln>
          </p:spPr>
        </p:pic>
        <p:sp>
          <p:nvSpPr>
            <p:cNvPr id="13" name="CustomShape 6">
              <a:extLst>
                <a:ext uri="{FF2B5EF4-FFF2-40B4-BE49-F238E27FC236}">
                  <a16:creationId xmlns:a16="http://schemas.microsoft.com/office/drawing/2014/main" id="{D18E28A1-C5CA-4700-B782-078B8BD82D29}"/>
                </a:ext>
              </a:extLst>
            </p:cNvPr>
            <p:cNvSpPr/>
            <p:nvPr/>
          </p:nvSpPr>
          <p:spPr>
            <a:xfrm>
              <a:off x="3814200" y="2710800"/>
              <a:ext cx="135360" cy="421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ko-KR" altLang="en-US"/>
            </a:p>
          </p:txBody>
        </p:sp>
        <p:sp>
          <p:nvSpPr>
            <p:cNvPr id="14" name="CustomShape 7">
              <a:extLst>
                <a:ext uri="{FF2B5EF4-FFF2-40B4-BE49-F238E27FC236}">
                  <a16:creationId xmlns:a16="http://schemas.microsoft.com/office/drawing/2014/main" id="{820D31D3-2BD2-4FD9-8D09-A792A312A6CA}"/>
                </a:ext>
              </a:extLst>
            </p:cNvPr>
            <p:cNvSpPr/>
            <p:nvPr/>
          </p:nvSpPr>
          <p:spPr>
            <a:xfrm>
              <a:off x="3990960" y="2821320"/>
              <a:ext cx="135360" cy="421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ko-KR" altLang="en-US"/>
            </a:p>
          </p:txBody>
        </p:sp>
        <p:sp>
          <p:nvSpPr>
            <p:cNvPr id="15" name="CustomShape 8">
              <a:extLst>
                <a:ext uri="{FF2B5EF4-FFF2-40B4-BE49-F238E27FC236}">
                  <a16:creationId xmlns:a16="http://schemas.microsoft.com/office/drawing/2014/main" id="{95FC03BC-EAB9-440E-8479-C8EA50F424B6}"/>
                </a:ext>
              </a:extLst>
            </p:cNvPr>
            <p:cNvSpPr/>
            <p:nvPr/>
          </p:nvSpPr>
          <p:spPr>
            <a:xfrm>
              <a:off x="1551240" y="3884400"/>
              <a:ext cx="135360" cy="421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ko-KR" altLang="en-US"/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60565938-1EE1-4265-B674-D5B9C1E864F9}"/>
              </a:ext>
            </a:extLst>
          </p:cNvPr>
          <p:cNvPicPr/>
          <p:nvPr/>
        </p:nvPicPr>
        <p:blipFill>
          <a:blip r:embed="rId5"/>
          <a:stretch/>
        </p:blipFill>
        <p:spPr>
          <a:xfrm>
            <a:off x="29513" y="4096975"/>
            <a:ext cx="3114159" cy="2266786"/>
          </a:xfrm>
          <a:prstGeom prst="rect">
            <a:avLst/>
          </a:prstGeom>
          <a:ln>
            <a:noFill/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CAFEED2-3342-4852-8F9E-CCCC2AA7A62A}"/>
              </a:ext>
            </a:extLst>
          </p:cNvPr>
          <p:cNvSpPr txBox="1"/>
          <p:nvPr/>
        </p:nvSpPr>
        <p:spPr>
          <a:xfrm>
            <a:off x="435393" y="6435769"/>
            <a:ext cx="2507097" cy="16158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defPPr>
              <a:defRPr lang="ko-KR"/>
            </a:defPPr>
            <a:lvl1pPr algn="ctr">
              <a:defRPr sz="1050">
                <a:solidFill>
                  <a:srgbClr val="17375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1pPr>
          </a:lstStyle>
          <a:p>
            <a:r>
              <a:rPr lang="en-US" altLang="ko-KR" dirty="0"/>
              <a:t>&lt;</a:t>
            </a:r>
            <a:r>
              <a:rPr lang="ko-KR" altLang="en-US" dirty="0"/>
              <a:t>노약자 사고 예방 서비스 </a:t>
            </a:r>
            <a:r>
              <a:rPr lang="en-US" altLang="ko-KR" dirty="0"/>
              <a:t>(</a:t>
            </a:r>
            <a:r>
              <a:rPr lang="ko-KR" altLang="en-US" dirty="0"/>
              <a:t>스마트 경로당</a:t>
            </a:r>
            <a:r>
              <a:rPr lang="en-US" altLang="ko-KR" dirty="0"/>
              <a:t>)&gt;</a:t>
            </a:r>
            <a:r>
              <a:rPr lang="ko-KR" altLang="en-US" dirty="0"/>
              <a:t> </a:t>
            </a:r>
          </a:p>
        </p:txBody>
      </p:sp>
      <p:pic>
        <p:nvPicPr>
          <p:cNvPr id="18" name="그림 33">
            <a:extLst>
              <a:ext uri="{FF2B5EF4-FFF2-40B4-BE49-F238E27FC236}">
                <a16:creationId xmlns:a16="http://schemas.microsoft.com/office/drawing/2014/main" id="{6ECC990F-C43A-4B4A-98C4-22FEF9DCB9F3}"/>
              </a:ext>
            </a:extLst>
          </p:cNvPr>
          <p:cNvPicPr/>
          <p:nvPr/>
        </p:nvPicPr>
        <p:blipFill>
          <a:blip r:embed="rId6"/>
          <a:stretch/>
        </p:blipFill>
        <p:spPr>
          <a:xfrm>
            <a:off x="1919536" y="5394849"/>
            <a:ext cx="1152128" cy="824896"/>
          </a:xfrm>
          <a:prstGeom prst="rect">
            <a:avLst/>
          </a:prstGeom>
          <a:ln>
            <a:noFill/>
          </a:ln>
        </p:spPr>
      </p:pic>
      <p:pic>
        <p:nvPicPr>
          <p:cNvPr id="19" name="그림 34">
            <a:extLst>
              <a:ext uri="{FF2B5EF4-FFF2-40B4-BE49-F238E27FC236}">
                <a16:creationId xmlns:a16="http://schemas.microsoft.com/office/drawing/2014/main" id="{824E896C-4953-4FD7-BF15-D336BCAF54F4}"/>
              </a:ext>
            </a:extLst>
          </p:cNvPr>
          <p:cNvPicPr/>
          <p:nvPr/>
        </p:nvPicPr>
        <p:blipFill>
          <a:blip r:embed="rId7"/>
          <a:stretch/>
        </p:blipFill>
        <p:spPr>
          <a:xfrm>
            <a:off x="815008" y="5363145"/>
            <a:ext cx="1050125" cy="856599"/>
          </a:xfrm>
          <a:prstGeom prst="rect">
            <a:avLst/>
          </a:prstGeom>
          <a:ln>
            <a:noFill/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CB9EF78-322E-403E-9E0D-C561D78FB1EE}"/>
              </a:ext>
            </a:extLst>
          </p:cNvPr>
          <p:cNvSpPr txBox="1"/>
          <p:nvPr/>
        </p:nvSpPr>
        <p:spPr>
          <a:xfrm>
            <a:off x="513822" y="3653932"/>
            <a:ext cx="2380459" cy="16158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defPPr>
              <a:defRPr lang="ko-KR"/>
            </a:defPPr>
            <a:lvl1pPr algn="ctr">
              <a:defRPr sz="1050">
                <a:solidFill>
                  <a:srgbClr val="17375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1pPr>
          </a:lstStyle>
          <a:p>
            <a:r>
              <a:rPr lang="en-US" altLang="ko-KR" dirty="0"/>
              <a:t>&lt;</a:t>
            </a:r>
            <a:r>
              <a:rPr lang="ko-KR" altLang="en-US" dirty="0"/>
              <a:t>지능형 방범용 차량 인식 </a:t>
            </a:r>
            <a:r>
              <a:rPr lang="en-US" altLang="ko-KR" dirty="0"/>
              <a:t>(</a:t>
            </a:r>
            <a:r>
              <a:rPr lang="ko-KR" altLang="en-US" dirty="0"/>
              <a:t>스마트 시티</a:t>
            </a:r>
            <a:r>
              <a:rPr lang="en-US" altLang="ko-KR" dirty="0"/>
              <a:t>)&gt;</a:t>
            </a:r>
            <a:r>
              <a:rPr lang="ko-KR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82753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0"/>
          <a:stretch/>
        </p:blipFill>
        <p:spPr>
          <a:xfrm>
            <a:off x="-1" y="-11700"/>
            <a:ext cx="12192000" cy="165354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A4475966-50BD-4913-9071-3AB1747864D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5652"/>
          <a:stretch/>
        </p:blipFill>
        <p:spPr>
          <a:xfrm>
            <a:off x="9130182" y="2044280"/>
            <a:ext cx="1537820" cy="1591194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CBEFB63F-1710-4AE7-95BF-5CDE85185845}"/>
              </a:ext>
            </a:extLst>
          </p:cNvPr>
          <p:cNvSpPr/>
          <p:nvPr/>
        </p:nvSpPr>
        <p:spPr>
          <a:xfrm>
            <a:off x="1115343" y="1660188"/>
            <a:ext cx="11076656" cy="1408772"/>
          </a:xfrm>
          <a:prstGeom prst="rect">
            <a:avLst/>
          </a:prstGeom>
          <a:solidFill>
            <a:srgbClr val="2F3A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en-US" altLang="ko-KR" sz="4000" b="1" dirty="0" err="1">
                <a:solidFill>
                  <a:schemeClr val="bg1"/>
                </a:solidFill>
                <a:latin typeface="+mj-ea"/>
                <a:ea typeface="+mj-ea"/>
              </a:rPr>
              <a:t>GEdge</a:t>
            </a:r>
            <a:r>
              <a:rPr lang="en-US" altLang="ko-KR" sz="4000" b="1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ko-KR" altLang="en-US" sz="4000" b="1" dirty="0">
                <a:solidFill>
                  <a:schemeClr val="bg1"/>
                </a:solidFill>
                <a:latin typeface="+mj-ea"/>
                <a:ea typeface="+mj-ea"/>
              </a:rPr>
              <a:t>플랫폼 커뮤니티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BDCB9AA-E73E-4796-9B76-7660CBA0897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</a:blip>
          <a:srcRect r="35652" b="58400"/>
          <a:stretch/>
        </p:blipFill>
        <p:spPr>
          <a:xfrm>
            <a:off x="9480376" y="1882527"/>
            <a:ext cx="2711623" cy="1167181"/>
          </a:xfrm>
          <a:prstGeom prst="rect">
            <a:avLst/>
          </a:prstGeom>
        </p:spPr>
      </p:pic>
      <p:sp>
        <p:nvSpPr>
          <p:cNvPr id="13" name="Shape 194">
            <a:extLst>
              <a:ext uri="{FF2B5EF4-FFF2-40B4-BE49-F238E27FC236}">
                <a16:creationId xmlns:a16="http://schemas.microsoft.com/office/drawing/2014/main" id="{3057A703-4327-4A1B-879D-8C9F9C5D198A}"/>
              </a:ext>
            </a:extLst>
          </p:cNvPr>
          <p:cNvSpPr txBox="1"/>
          <p:nvPr/>
        </p:nvSpPr>
        <p:spPr>
          <a:xfrm>
            <a:off x="107504" y="1941978"/>
            <a:ext cx="803920" cy="838950"/>
          </a:xfrm>
          <a:prstGeom prst="round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>
              <a:spcBef>
                <a:spcPts val="0"/>
              </a:spcBef>
              <a:buSzPct val="25000"/>
            </a:pPr>
            <a:r>
              <a:rPr lang="en-US" altLang="ko-KR" sz="9600" dirty="0">
                <a:solidFill>
                  <a:srgbClr val="2F3A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Ⅱ</a:t>
            </a:r>
            <a:endParaRPr lang="ko-KR" altLang="en-US" sz="9600" dirty="0">
              <a:solidFill>
                <a:srgbClr val="2F3A4B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267025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28A0F72-49FB-4714-A622-FB382AEF63C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264352" y="6436184"/>
            <a:ext cx="2844800" cy="365125"/>
          </a:xfrm>
        </p:spPr>
        <p:txBody>
          <a:bodyPr/>
          <a:lstStyle/>
          <a:p>
            <a:pPr>
              <a:defRPr/>
            </a:pPr>
            <a:fld id="{867B3224-77C5-4173-91A9-4F7123CD03A0}" type="slidenum">
              <a:rPr lang="ko-KR" altLang="en-US" smtClean="0"/>
              <a:pPr>
                <a:defRPr/>
              </a:pPr>
              <a:t>18</a:t>
            </a:fld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E6FB3EE-EE99-4832-B204-9EE2A26CC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>
                <a:solidFill>
                  <a:schemeClr val="accent1">
                    <a:lumMod val="50000"/>
                  </a:schemeClr>
                </a:solidFill>
                <a:sym typeface="Arial"/>
              </a:rPr>
              <a:t>GEdge</a:t>
            </a:r>
            <a:r>
              <a:rPr lang="en-US" altLang="ko-KR" dirty="0">
                <a:solidFill>
                  <a:schemeClr val="accent1">
                    <a:lumMod val="50000"/>
                  </a:schemeClr>
                </a:solidFill>
                <a:sym typeface="Arial"/>
              </a:rPr>
              <a:t> </a:t>
            </a:r>
            <a:r>
              <a:rPr lang="ko-KR" altLang="en-US" dirty="0">
                <a:solidFill>
                  <a:schemeClr val="accent1">
                    <a:lumMod val="50000"/>
                  </a:schemeClr>
                </a:solidFill>
                <a:sym typeface="Arial"/>
              </a:rPr>
              <a:t>플랫폼 커뮤니티</a:t>
            </a:r>
            <a:endParaRPr lang="ko-KR" altLang="en-US" dirty="0"/>
          </a:p>
        </p:txBody>
      </p:sp>
      <p:sp>
        <p:nvSpPr>
          <p:cNvPr id="5" name="Shape 194">
            <a:extLst>
              <a:ext uri="{FF2B5EF4-FFF2-40B4-BE49-F238E27FC236}">
                <a16:creationId xmlns:a16="http://schemas.microsoft.com/office/drawing/2014/main" id="{69687232-B894-4716-A901-E2F6BD397205}"/>
              </a:ext>
            </a:extLst>
          </p:cNvPr>
          <p:cNvSpPr txBox="1"/>
          <p:nvPr/>
        </p:nvSpPr>
        <p:spPr>
          <a:xfrm>
            <a:off x="406248" y="157576"/>
            <a:ext cx="277320" cy="57445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ctr" anchorCtr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spcBef>
                <a:spcPts val="0"/>
              </a:spcBef>
              <a:buSzPct val="25000"/>
            </a:pPr>
            <a:r>
              <a:rPr lang="es-ES" altLang="ko-KR" sz="3733" b="1" dirty="0">
                <a:solidFill>
                  <a:schemeClr val="bg1"/>
                </a:solidFill>
                <a:latin typeface="맑은 고딕" panose="020B0503020000020004" pitchFamily="50" charset="-127"/>
                <a:sym typeface="Arial"/>
              </a:rPr>
              <a:t>1</a:t>
            </a:r>
            <a:endParaRPr lang="ko-KR" altLang="en-US" sz="3733" b="1" dirty="0">
              <a:solidFill>
                <a:schemeClr val="bg1"/>
              </a:solidFill>
              <a:latin typeface="맑은 고딕" panose="020B0503020000020004" pitchFamily="50" charset="-127"/>
              <a:sym typeface="Arial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3622181-677D-4EF1-B163-23B6D91F6203}"/>
              </a:ext>
            </a:extLst>
          </p:cNvPr>
          <p:cNvSpPr/>
          <p:nvPr/>
        </p:nvSpPr>
        <p:spPr>
          <a:xfrm>
            <a:off x="8400256" y="1218492"/>
            <a:ext cx="11665641" cy="1567364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ts val="2100"/>
              </a:lnSpc>
            </a:pPr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     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0" name="Shape 194">
            <a:extLst>
              <a:ext uri="{FF2B5EF4-FFF2-40B4-BE49-F238E27FC236}">
                <a16:creationId xmlns:a16="http://schemas.microsoft.com/office/drawing/2014/main" id="{7FB6E2BF-7580-43D7-A385-2468BBB1A05A}"/>
              </a:ext>
            </a:extLst>
          </p:cNvPr>
          <p:cNvSpPr txBox="1"/>
          <p:nvPr/>
        </p:nvSpPr>
        <p:spPr>
          <a:xfrm>
            <a:off x="708648" y="1125389"/>
            <a:ext cx="11245080" cy="105157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 anchorCtr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spcBef>
                <a:spcPts val="0"/>
              </a:spcBef>
              <a:buSzPct val="25000"/>
            </a:pPr>
            <a:r>
              <a:rPr lang="en-US" altLang="ko-KR" sz="2000" b="1" dirty="0" err="1">
                <a:solidFill>
                  <a:srgbClr val="25406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sym typeface="Arial"/>
              </a:rPr>
              <a:t>GEdge</a:t>
            </a:r>
            <a:r>
              <a:rPr lang="en-US" altLang="ko-KR" sz="2000" b="1" dirty="0">
                <a:solidFill>
                  <a:srgbClr val="25406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sym typeface="Arial"/>
              </a:rPr>
              <a:t> </a:t>
            </a:r>
            <a:r>
              <a:rPr lang="ko-KR" altLang="en-US" sz="2000" b="1" dirty="0">
                <a:solidFill>
                  <a:srgbClr val="25406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sym typeface="Arial"/>
              </a:rPr>
              <a:t>플랫폼</a:t>
            </a:r>
            <a:r>
              <a:rPr lang="en-US" altLang="ko-KR" sz="2000" b="1" dirty="0">
                <a:solidFill>
                  <a:srgbClr val="25406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sym typeface="Arial"/>
              </a:rPr>
              <a:t> </a:t>
            </a:r>
            <a:r>
              <a:rPr lang="ko-KR" altLang="en-US" sz="2000" b="1" dirty="0">
                <a:solidFill>
                  <a:srgbClr val="25406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sym typeface="Arial"/>
              </a:rPr>
              <a:t>커뮤니티는</a:t>
            </a:r>
            <a:r>
              <a:rPr lang="en-US" altLang="ko-KR" sz="2000" b="1" dirty="0">
                <a:solidFill>
                  <a:srgbClr val="25406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sym typeface="Arial"/>
              </a:rPr>
              <a:t> </a:t>
            </a:r>
          </a:p>
          <a:p>
            <a:pPr>
              <a:lnSpc>
                <a:spcPts val="2900"/>
              </a:lnSpc>
              <a:spcBef>
                <a:spcPts val="0"/>
              </a:spcBef>
              <a:buSzPct val="25000"/>
            </a:pPr>
            <a:r>
              <a:rPr lang="ko-KR" altLang="en-US" spc="-50" dirty="0"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     누구나 참여 가능한 공개 </a:t>
            </a:r>
            <a:r>
              <a:rPr lang="en-US" altLang="ko-KR" spc="-50" dirty="0"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SW </a:t>
            </a:r>
            <a:r>
              <a:rPr lang="ko-KR" altLang="en-US" spc="-50" dirty="0"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커뮤니티로써 공개된 </a:t>
            </a:r>
            <a:r>
              <a:rPr lang="en-US" altLang="ko-KR" spc="-50" dirty="0" err="1"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GEdge</a:t>
            </a:r>
            <a:r>
              <a:rPr lang="en-US" altLang="ko-KR" spc="-50" dirty="0"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 </a:t>
            </a:r>
            <a:r>
              <a:rPr lang="ko-KR" altLang="en-US" spc="-50" dirty="0"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플랫폼</a:t>
            </a:r>
            <a:r>
              <a:rPr lang="en-US" altLang="ko-KR" spc="-50" dirty="0"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 </a:t>
            </a:r>
            <a:r>
              <a:rPr lang="ko-KR" altLang="en-US" spc="-50" dirty="0"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소소 코드를 자유롭게 수정</a:t>
            </a:r>
            <a:r>
              <a:rPr lang="en-US" altLang="ko-KR" spc="-50" dirty="0"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, </a:t>
            </a:r>
            <a:r>
              <a:rPr lang="ko-KR" altLang="en-US" spc="-50" dirty="0"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보완하고 </a:t>
            </a:r>
            <a:endParaRPr lang="en-US" altLang="ko-KR" spc="-50" dirty="0"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  <a:p>
            <a:pPr>
              <a:lnSpc>
                <a:spcPts val="2900"/>
              </a:lnSpc>
              <a:spcBef>
                <a:spcPts val="0"/>
              </a:spcBef>
              <a:buSzPct val="25000"/>
            </a:pPr>
            <a:r>
              <a:rPr lang="en-US" altLang="ko-KR" spc="-50" dirty="0"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     </a:t>
            </a:r>
            <a:r>
              <a:rPr lang="ko-KR" altLang="en-US" spc="-50" dirty="0"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이를 공유함으로써 소스 코드 및 기술 내재화를 목표로 함</a:t>
            </a:r>
            <a:endParaRPr lang="en-US" altLang="ko-KR" spc="-50" dirty="0"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67BFB98-0F88-4420-9984-F97B0990551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344" y="1174605"/>
            <a:ext cx="263540" cy="27878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5F06721-794E-47A9-B4C0-F45FEA70BBA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552" y="1525192"/>
            <a:ext cx="243331" cy="243331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00B26243-BF47-4EAB-AF2C-4834E403A3E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755" y="2256485"/>
            <a:ext cx="243331" cy="243331"/>
          </a:xfrm>
          <a:prstGeom prst="rect">
            <a:avLst/>
          </a:prstGeom>
        </p:spPr>
      </p:pic>
      <p:sp>
        <p:nvSpPr>
          <p:cNvPr id="18" name="Shape 194">
            <a:extLst>
              <a:ext uri="{FF2B5EF4-FFF2-40B4-BE49-F238E27FC236}">
                <a16:creationId xmlns:a16="http://schemas.microsoft.com/office/drawing/2014/main" id="{22D6CDDF-8399-4C13-A081-CABAF5F8BC5E}"/>
              </a:ext>
            </a:extLst>
          </p:cNvPr>
          <p:cNvSpPr txBox="1"/>
          <p:nvPr/>
        </p:nvSpPr>
        <p:spPr>
          <a:xfrm>
            <a:off x="1025466" y="2240990"/>
            <a:ext cx="10611444" cy="28623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 anchorCtr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just">
              <a:lnSpc>
                <a:spcPts val="2400"/>
              </a:lnSpc>
              <a:spcBef>
                <a:spcPts val="0"/>
              </a:spcBef>
              <a:buSzPct val="25000"/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소스 코드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,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기술 문서 공유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및 의사 소통을 위한 온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·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오프라인 협업 공간 제공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</p:txBody>
      </p:sp>
      <p:sp>
        <p:nvSpPr>
          <p:cNvPr id="19" name="직사각형 59">
            <a:extLst>
              <a:ext uri="{FF2B5EF4-FFF2-40B4-BE49-F238E27FC236}">
                <a16:creationId xmlns:a16="http://schemas.microsoft.com/office/drawing/2014/main" id="{1DA9FEC1-652C-45DB-A35C-7CFC5C72F45C}"/>
              </a:ext>
            </a:extLst>
          </p:cNvPr>
          <p:cNvSpPr/>
          <p:nvPr/>
        </p:nvSpPr>
        <p:spPr>
          <a:xfrm flipV="1">
            <a:off x="849661" y="2850484"/>
            <a:ext cx="3492304" cy="1846615"/>
          </a:xfrm>
          <a:custGeom>
            <a:avLst/>
            <a:gdLst>
              <a:gd name="connsiteX0" fmla="*/ 0 w 5164183"/>
              <a:gd name="connsiteY0" fmla="*/ 0 h 3009789"/>
              <a:gd name="connsiteX1" fmla="*/ 5164183 w 5164183"/>
              <a:gd name="connsiteY1" fmla="*/ 0 h 3009789"/>
              <a:gd name="connsiteX2" fmla="*/ 5164183 w 5164183"/>
              <a:gd name="connsiteY2" fmla="*/ 3009789 h 3009789"/>
              <a:gd name="connsiteX3" fmla="*/ 0 w 5164183"/>
              <a:gd name="connsiteY3" fmla="*/ 3009789 h 3009789"/>
              <a:gd name="connsiteX4" fmla="*/ 0 w 5164183"/>
              <a:gd name="connsiteY4" fmla="*/ 0 h 3009789"/>
              <a:gd name="connsiteX0" fmla="*/ 0 w 5164183"/>
              <a:gd name="connsiteY0" fmla="*/ 0 h 3009789"/>
              <a:gd name="connsiteX1" fmla="*/ 4635137 w 5164183"/>
              <a:gd name="connsiteY1" fmla="*/ 581297 h 3009789"/>
              <a:gd name="connsiteX2" fmla="*/ 5164183 w 5164183"/>
              <a:gd name="connsiteY2" fmla="*/ 3009789 h 3009789"/>
              <a:gd name="connsiteX3" fmla="*/ 0 w 5164183"/>
              <a:gd name="connsiteY3" fmla="*/ 3009789 h 3009789"/>
              <a:gd name="connsiteX4" fmla="*/ 0 w 5164183"/>
              <a:gd name="connsiteY4" fmla="*/ 0 h 3009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64183" h="3009789">
                <a:moveTo>
                  <a:pt x="0" y="0"/>
                </a:moveTo>
                <a:lnTo>
                  <a:pt x="4635137" y="581297"/>
                </a:lnTo>
                <a:lnTo>
                  <a:pt x="5164183" y="3009789"/>
                </a:lnTo>
                <a:lnTo>
                  <a:pt x="0" y="3009789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B8CCB4DE-66D7-49B8-A4D2-0039844E196B}"/>
              </a:ext>
            </a:extLst>
          </p:cNvPr>
          <p:cNvGrpSpPr/>
          <p:nvPr/>
        </p:nvGrpSpPr>
        <p:grpSpPr>
          <a:xfrm>
            <a:off x="4954352" y="3862710"/>
            <a:ext cx="2073110" cy="1995645"/>
            <a:chOff x="4283968" y="3429000"/>
            <a:chExt cx="1584000" cy="1584337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9BE7F6D7-DAC6-4122-B60E-01CCC9BD3E3F}"/>
                </a:ext>
              </a:extLst>
            </p:cNvPr>
            <p:cNvGrpSpPr/>
            <p:nvPr/>
          </p:nvGrpSpPr>
          <p:grpSpPr>
            <a:xfrm>
              <a:off x="4283968" y="3429000"/>
              <a:ext cx="1584000" cy="1584337"/>
              <a:chOff x="4957672" y="2572398"/>
              <a:chExt cx="2299023" cy="2299023"/>
            </a:xfrm>
          </p:grpSpPr>
          <p:sp>
            <p:nvSpPr>
              <p:cNvPr id="26" name="타원 25">
                <a:extLst>
                  <a:ext uri="{FF2B5EF4-FFF2-40B4-BE49-F238E27FC236}">
                    <a16:creationId xmlns:a16="http://schemas.microsoft.com/office/drawing/2014/main" id="{1CC3811E-77A9-4E0B-855A-716B7112A308}"/>
                  </a:ext>
                </a:extLst>
              </p:cNvPr>
              <p:cNvSpPr/>
              <p:nvPr/>
            </p:nvSpPr>
            <p:spPr>
              <a:xfrm>
                <a:off x="4957672" y="2572398"/>
                <a:ext cx="2299023" cy="2299023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DEDED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7" name="타원 26">
                <a:extLst>
                  <a:ext uri="{FF2B5EF4-FFF2-40B4-BE49-F238E27FC236}">
                    <a16:creationId xmlns:a16="http://schemas.microsoft.com/office/drawing/2014/main" id="{F9217AA7-37FB-40C0-932B-4CD693DE1F2C}"/>
                  </a:ext>
                </a:extLst>
              </p:cNvPr>
              <p:cNvSpPr/>
              <p:nvPr/>
            </p:nvSpPr>
            <p:spPr>
              <a:xfrm>
                <a:off x="5043546" y="2658272"/>
                <a:ext cx="2127274" cy="2127274"/>
              </a:xfrm>
              <a:prstGeom prst="ellipse">
                <a:avLst/>
              </a:prstGeom>
              <a:solidFill>
                <a:srgbClr val="DEDEDE"/>
              </a:solidFill>
              <a:ln w="34925">
                <a:solidFill>
                  <a:srgbClr val="DEDED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8" name="타원 27">
                <a:extLst>
                  <a:ext uri="{FF2B5EF4-FFF2-40B4-BE49-F238E27FC236}">
                    <a16:creationId xmlns:a16="http://schemas.microsoft.com/office/drawing/2014/main" id="{C8C068F5-2682-46E1-A39F-8AA0721DC31C}"/>
                  </a:ext>
                </a:extLst>
              </p:cNvPr>
              <p:cNvSpPr/>
              <p:nvPr/>
            </p:nvSpPr>
            <p:spPr>
              <a:xfrm>
                <a:off x="5243183" y="2857909"/>
                <a:ext cx="1728000" cy="1728000"/>
              </a:xfrm>
              <a:prstGeom prst="ellipse">
                <a:avLst/>
              </a:prstGeom>
              <a:solidFill>
                <a:srgbClr val="CFCFCF"/>
              </a:solidFill>
              <a:ln w="12700">
                <a:noFill/>
              </a:ln>
              <a:effectLst>
                <a:innerShdw blurRad="165100" dist="76200" dir="14400000">
                  <a:schemeClr val="tx1">
                    <a:lumMod val="65000"/>
                    <a:lumOff val="35000"/>
                    <a:alpha val="50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pic>
            <p:nvPicPr>
              <p:cNvPr id="29" name="그림 28">
                <a:extLst>
                  <a:ext uri="{FF2B5EF4-FFF2-40B4-BE49-F238E27FC236}">
                    <a16:creationId xmlns:a16="http://schemas.microsoft.com/office/drawing/2014/main" id="{B6DD8752-3E6A-4D73-ADF6-D1B4271B1B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291008" y="3361366"/>
                <a:ext cx="1574819" cy="989550"/>
              </a:xfrm>
              <a:prstGeom prst="rect">
                <a:avLst/>
              </a:prstGeom>
            </p:spPr>
          </p:pic>
        </p:grp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100FBE52-BB39-4064-94FB-A0C47C65CEBC}"/>
                </a:ext>
              </a:extLst>
            </p:cNvPr>
            <p:cNvSpPr/>
            <p:nvPr/>
          </p:nvSpPr>
          <p:spPr>
            <a:xfrm>
              <a:off x="5056099" y="4005064"/>
              <a:ext cx="495732" cy="72003"/>
            </a:xfrm>
            <a:prstGeom prst="rect">
              <a:avLst/>
            </a:prstGeom>
            <a:solidFill>
              <a:srgbClr val="CFCF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ko-KR" altLang="en-US" sz="700" b="1" dirty="0">
                <a:solidFill>
                  <a:srgbClr val="233F7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2FAC579C-FE79-4B05-A108-3E9AFA9FDA6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504041" y="3972705"/>
              <a:ext cx="1143852" cy="704038"/>
            </a:xfrm>
            <a:prstGeom prst="rect">
              <a:avLst/>
            </a:prstGeom>
          </p:spPr>
        </p:pic>
      </p:grpSp>
      <p:sp>
        <p:nvSpPr>
          <p:cNvPr id="30" name="직사각형 8">
            <a:extLst>
              <a:ext uri="{FF2B5EF4-FFF2-40B4-BE49-F238E27FC236}">
                <a16:creationId xmlns:a16="http://schemas.microsoft.com/office/drawing/2014/main" id="{CB760DE1-A92C-4253-8CF3-CA0C71B25412}"/>
              </a:ext>
            </a:extLst>
          </p:cNvPr>
          <p:cNvSpPr/>
          <p:nvPr/>
        </p:nvSpPr>
        <p:spPr>
          <a:xfrm>
            <a:off x="872039" y="2727843"/>
            <a:ext cx="3469926" cy="410958"/>
          </a:xfrm>
          <a:custGeom>
            <a:avLst/>
            <a:gdLst>
              <a:gd name="connsiteX0" fmla="*/ 0 w 914400"/>
              <a:gd name="connsiteY0" fmla="*/ 0 h 410442"/>
              <a:gd name="connsiteX1" fmla="*/ 914400 w 914400"/>
              <a:gd name="connsiteY1" fmla="*/ 0 h 410442"/>
              <a:gd name="connsiteX2" fmla="*/ 914400 w 914400"/>
              <a:gd name="connsiteY2" fmla="*/ 410442 h 410442"/>
              <a:gd name="connsiteX3" fmla="*/ 0 w 914400"/>
              <a:gd name="connsiteY3" fmla="*/ 410442 h 410442"/>
              <a:gd name="connsiteX4" fmla="*/ 0 w 914400"/>
              <a:gd name="connsiteY4" fmla="*/ 0 h 410442"/>
              <a:gd name="connsiteX0" fmla="*/ 0 w 914400"/>
              <a:gd name="connsiteY0" fmla="*/ 0 h 410442"/>
              <a:gd name="connsiteX1" fmla="*/ 673768 w 914400"/>
              <a:gd name="connsiteY1" fmla="*/ 6016 h 410442"/>
              <a:gd name="connsiteX2" fmla="*/ 914400 w 914400"/>
              <a:gd name="connsiteY2" fmla="*/ 410442 h 410442"/>
              <a:gd name="connsiteX3" fmla="*/ 0 w 914400"/>
              <a:gd name="connsiteY3" fmla="*/ 410442 h 410442"/>
              <a:gd name="connsiteX4" fmla="*/ 0 w 914400"/>
              <a:gd name="connsiteY4" fmla="*/ 0 h 410442"/>
              <a:gd name="connsiteX0" fmla="*/ 0 w 940203"/>
              <a:gd name="connsiteY0" fmla="*/ 516 h 410958"/>
              <a:gd name="connsiteX1" fmla="*/ 940203 w 940203"/>
              <a:gd name="connsiteY1" fmla="*/ 0 h 410958"/>
              <a:gd name="connsiteX2" fmla="*/ 914400 w 940203"/>
              <a:gd name="connsiteY2" fmla="*/ 410958 h 410958"/>
              <a:gd name="connsiteX3" fmla="*/ 0 w 940203"/>
              <a:gd name="connsiteY3" fmla="*/ 410958 h 410958"/>
              <a:gd name="connsiteX4" fmla="*/ 0 w 940203"/>
              <a:gd name="connsiteY4" fmla="*/ 516 h 410958"/>
              <a:gd name="connsiteX0" fmla="*/ 0 w 940203"/>
              <a:gd name="connsiteY0" fmla="*/ 516 h 410958"/>
              <a:gd name="connsiteX1" fmla="*/ 940203 w 940203"/>
              <a:gd name="connsiteY1" fmla="*/ 0 h 410958"/>
              <a:gd name="connsiteX2" fmla="*/ 916768 w 940203"/>
              <a:gd name="connsiteY2" fmla="*/ 410958 h 410958"/>
              <a:gd name="connsiteX3" fmla="*/ 0 w 940203"/>
              <a:gd name="connsiteY3" fmla="*/ 410958 h 410958"/>
              <a:gd name="connsiteX4" fmla="*/ 0 w 940203"/>
              <a:gd name="connsiteY4" fmla="*/ 516 h 410958"/>
              <a:gd name="connsiteX0" fmla="*/ 0 w 940203"/>
              <a:gd name="connsiteY0" fmla="*/ 516 h 410958"/>
              <a:gd name="connsiteX1" fmla="*/ 940203 w 940203"/>
              <a:gd name="connsiteY1" fmla="*/ 0 h 410958"/>
              <a:gd name="connsiteX2" fmla="*/ 919136 w 940203"/>
              <a:gd name="connsiteY2" fmla="*/ 410958 h 410958"/>
              <a:gd name="connsiteX3" fmla="*/ 0 w 940203"/>
              <a:gd name="connsiteY3" fmla="*/ 410958 h 410958"/>
              <a:gd name="connsiteX4" fmla="*/ 0 w 940203"/>
              <a:gd name="connsiteY4" fmla="*/ 516 h 410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40203" h="410958">
                <a:moveTo>
                  <a:pt x="0" y="516"/>
                </a:moveTo>
                <a:lnTo>
                  <a:pt x="940203" y="0"/>
                </a:lnTo>
                <a:lnTo>
                  <a:pt x="919136" y="410958"/>
                </a:lnTo>
                <a:lnTo>
                  <a:pt x="0" y="410958"/>
                </a:lnTo>
                <a:lnTo>
                  <a:pt x="0" y="516"/>
                </a:lnTo>
                <a:close/>
              </a:path>
            </a:pathLst>
          </a:custGeom>
          <a:solidFill>
            <a:srgbClr val="23538D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243EC5A-BCA6-469B-A493-8A90E3E6B63C}"/>
              </a:ext>
            </a:extLst>
          </p:cNvPr>
          <p:cNvSpPr/>
          <p:nvPr/>
        </p:nvSpPr>
        <p:spPr>
          <a:xfrm>
            <a:off x="858464" y="2746980"/>
            <a:ext cx="31561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1" spc="-100" err="1">
                <a:solidFill>
                  <a:prstClr val="whit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깃허브</a:t>
            </a:r>
            <a:r>
              <a:rPr kumimoji="0" lang="ko-KR" altLang="en-US" b="1" spc="-100" dirty="0">
                <a:solidFill>
                  <a:prstClr val="whit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저장소</a:t>
            </a:r>
            <a:endParaRPr kumimoji="0" lang="ko-KR" altLang="en-US" sz="1800" b="1" i="0" u="none" strike="noStrike" kern="1200" cap="none" spc="-1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2" name="모서리가 둥근 직사각형 65">
            <a:extLst>
              <a:ext uri="{FF2B5EF4-FFF2-40B4-BE49-F238E27FC236}">
                <a16:creationId xmlns:a16="http://schemas.microsoft.com/office/drawing/2014/main" id="{1CDF0506-8926-43DF-86F2-C0A54FDF555B}"/>
              </a:ext>
            </a:extLst>
          </p:cNvPr>
          <p:cNvSpPr/>
          <p:nvPr/>
        </p:nvSpPr>
        <p:spPr>
          <a:xfrm>
            <a:off x="875116" y="3039193"/>
            <a:ext cx="3366402" cy="1096032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0" rtlCol="0" anchor="t"/>
          <a:lstStyle/>
          <a:p>
            <a:pPr indent="-36000" latinLnBrk="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1600" dirty="0">
                <a:solidFill>
                  <a:prstClr val="black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sym typeface="Wingdings"/>
              </a:rPr>
              <a:t> </a:t>
            </a:r>
            <a:r>
              <a:rPr lang="ko-KR" altLang="en-US" sz="1600" dirty="0">
                <a:solidFill>
                  <a:prstClr val="black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sym typeface="Wingdings"/>
              </a:rPr>
              <a:t>공개 </a:t>
            </a:r>
            <a:r>
              <a:rPr lang="en-US" altLang="ko-KR" sz="1600" dirty="0">
                <a:solidFill>
                  <a:prstClr val="black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sym typeface="Wingdings"/>
              </a:rPr>
              <a:t>SW </a:t>
            </a:r>
            <a:r>
              <a:rPr lang="ko-KR" altLang="en-US" sz="1600" dirty="0">
                <a:solidFill>
                  <a:prstClr val="black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sym typeface="Wingdings"/>
              </a:rPr>
              <a:t>저장소 </a:t>
            </a:r>
            <a:endParaRPr lang="en-US" altLang="ko-KR" sz="1600" dirty="0">
              <a:solidFill>
                <a:prstClr val="black"/>
              </a:solidFill>
              <a:latin typeface="HY헤드라인M" panose="02030600000101010101" pitchFamily="18" charset="-127"/>
              <a:ea typeface="HY헤드라인M" panose="02030600000101010101" pitchFamily="18" charset="-127"/>
              <a:sym typeface="Wingdings"/>
            </a:endParaRPr>
          </a:p>
          <a:p>
            <a:pPr indent="-36000" latinLnBrk="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1600" dirty="0">
                <a:solidFill>
                  <a:prstClr val="black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sym typeface="Wingdings"/>
              </a:rPr>
              <a:t> </a:t>
            </a:r>
            <a:r>
              <a:rPr lang="en-US" altLang="ko-KR" sz="1600" dirty="0" err="1">
                <a:solidFill>
                  <a:prstClr val="black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sym typeface="Wingdings"/>
              </a:rPr>
              <a:t>GEdge</a:t>
            </a:r>
            <a:r>
              <a:rPr lang="en-US" altLang="ko-KR" sz="1600" dirty="0">
                <a:solidFill>
                  <a:prstClr val="black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sym typeface="Wingdings"/>
              </a:rPr>
              <a:t> Platform</a:t>
            </a:r>
            <a:r>
              <a:rPr lang="ko-KR" altLang="en-US" sz="1600" dirty="0">
                <a:solidFill>
                  <a:prstClr val="black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sym typeface="Wingdings"/>
              </a:rPr>
              <a:t>의 작업 공간</a:t>
            </a:r>
            <a:endParaRPr lang="en-US" altLang="ko-KR" sz="1600" dirty="0">
              <a:solidFill>
                <a:prstClr val="black"/>
              </a:solidFill>
              <a:latin typeface="HY헤드라인M" panose="02030600000101010101" pitchFamily="18" charset="-127"/>
              <a:ea typeface="HY헤드라인M" panose="02030600000101010101" pitchFamily="18" charset="-127"/>
              <a:sym typeface="Wingdings"/>
            </a:endParaRPr>
          </a:p>
          <a:p>
            <a:pPr indent="-36000" latinLnBrk="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1600" dirty="0">
                <a:solidFill>
                  <a:prstClr val="black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sym typeface="Wingdings"/>
              </a:rPr>
              <a:t> </a:t>
            </a:r>
            <a:r>
              <a:rPr lang="ko-KR" altLang="en-US" sz="1600" dirty="0">
                <a:solidFill>
                  <a:prstClr val="black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sym typeface="Wingdings"/>
              </a:rPr>
              <a:t>상시 개발 코드의 공유</a:t>
            </a:r>
            <a:r>
              <a:rPr lang="en-US" altLang="ko-KR" sz="1600" dirty="0">
                <a:solidFill>
                  <a:prstClr val="black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sym typeface="Wingdings"/>
              </a:rPr>
              <a:t>/</a:t>
            </a:r>
            <a:r>
              <a:rPr lang="ko-KR" altLang="en-US" sz="1600" dirty="0">
                <a:solidFill>
                  <a:prstClr val="black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sym typeface="Wingdings"/>
              </a:rPr>
              <a:t>검토 및</a:t>
            </a:r>
            <a:endParaRPr lang="en-US" altLang="ko-KR" sz="1600" dirty="0">
              <a:solidFill>
                <a:prstClr val="black"/>
              </a:solidFill>
              <a:latin typeface="HY헤드라인M" panose="02030600000101010101" pitchFamily="18" charset="-127"/>
              <a:ea typeface="HY헤드라인M" panose="02030600000101010101" pitchFamily="18" charset="-127"/>
              <a:sym typeface="Wingdings"/>
            </a:endParaRPr>
          </a:p>
          <a:p>
            <a:pPr latinLnBrk="0">
              <a:lnSpc>
                <a:spcPct val="150000"/>
              </a:lnSpc>
            </a:pPr>
            <a:r>
              <a:rPr lang="ko-KR" altLang="en-US" sz="1600" dirty="0">
                <a:solidFill>
                  <a:prstClr val="black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sym typeface="Wingdings"/>
              </a:rPr>
              <a:t>   반영</a:t>
            </a:r>
            <a:endParaRPr lang="en-US" altLang="ko-KR" sz="1600" dirty="0">
              <a:solidFill>
                <a:prstClr val="black"/>
              </a:solidFill>
              <a:latin typeface="HY헤드라인M" panose="02030600000101010101" pitchFamily="18" charset="-127"/>
              <a:ea typeface="HY헤드라인M" panose="02030600000101010101" pitchFamily="18" charset="-127"/>
              <a:sym typeface="Wingdings"/>
            </a:endParaRPr>
          </a:p>
        </p:txBody>
      </p:sp>
      <p:sp>
        <p:nvSpPr>
          <p:cNvPr id="33" name="직사각형 8">
            <a:extLst>
              <a:ext uri="{FF2B5EF4-FFF2-40B4-BE49-F238E27FC236}">
                <a16:creationId xmlns:a16="http://schemas.microsoft.com/office/drawing/2014/main" id="{C8EA8ED3-1432-44CB-9873-9024AD2E32EB}"/>
              </a:ext>
            </a:extLst>
          </p:cNvPr>
          <p:cNvSpPr/>
          <p:nvPr/>
        </p:nvSpPr>
        <p:spPr>
          <a:xfrm flipH="1">
            <a:off x="7741948" y="2759792"/>
            <a:ext cx="3420632" cy="410958"/>
          </a:xfrm>
          <a:custGeom>
            <a:avLst/>
            <a:gdLst>
              <a:gd name="connsiteX0" fmla="*/ 0 w 914400"/>
              <a:gd name="connsiteY0" fmla="*/ 0 h 410442"/>
              <a:gd name="connsiteX1" fmla="*/ 914400 w 914400"/>
              <a:gd name="connsiteY1" fmla="*/ 0 h 410442"/>
              <a:gd name="connsiteX2" fmla="*/ 914400 w 914400"/>
              <a:gd name="connsiteY2" fmla="*/ 410442 h 410442"/>
              <a:gd name="connsiteX3" fmla="*/ 0 w 914400"/>
              <a:gd name="connsiteY3" fmla="*/ 410442 h 410442"/>
              <a:gd name="connsiteX4" fmla="*/ 0 w 914400"/>
              <a:gd name="connsiteY4" fmla="*/ 0 h 410442"/>
              <a:gd name="connsiteX0" fmla="*/ 0 w 914400"/>
              <a:gd name="connsiteY0" fmla="*/ 0 h 410442"/>
              <a:gd name="connsiteX1" fmla="*/ 673768 w 914400"/>
              <a:gd name="connsiteY1" fmla="*/ 6016 h 410442"/>
              <a:gd name="connsiteX2" fmla="*/ 914400 w 914400"/>
              <a:gd name="connsiteY2" fmla="*/ 410442 h 410442"/>
              <a:gd name="connsiteX3" fmla="*/ 0 w 914400"/>
              <a:gd name="connsiteY3" fmla="*/ 410442 h 410442"/>
              <a:gd name="connsiteX4" fmla="*/ 0 w 914400"/>
              <a:gd name="connsiteY4" fmla="*/ 0 h 410442"/>
              <a:gd name="connsiteX0" fmla="*/ 0 w 940203"/>
              <a:gd name="connsiteY0" fmla="*/ 516 h 410958"/>
              <a:gd name="connsiteX1" fmla="*/ 940203 w 940203"/>
              <a:gd name="connsiteY1" fmla="*/ 0 h 410958"/>
              <a:gd name="connsiteX2" fmla="*/ 914400 w 940203"/>
              <a:gd name="connsiteY2" fmla="*/ 410958 h 410958"/>
              <a:gd name="connsiteX3" fmla="*/ 0 w 940203"/>
              <a:gd name="connsiteY3" fmla="*/ 410958 h 410958"/>
              <a:gd name="connsiteX4" fmla="*/ 0 w 940203"/>
              <a:gd name="connsiteY4" fmla="*/ 516 h 410958"/>
              <a:gd name="connsiteX0" fmla="*/ 0 w 940203"/>
              <a:gd name="connsiteY0" fmla="*/ 516 h 410958"/>
              <a:gd name="connsiteX1" fmla="*/ 940203 w 940203"/>
              <a:gd name="connsiteY1" fmla="*/ 0 h 410958"/>
              <a:gd name="connsiteX2" fmla="*/ 916768 w 940203"/>
              <a:gd name="connsiteY2" fmla="*/ 410958 h 410958"/>
              <a:gd name="connsiteX3" fmla="*/ 0 w 940203"/>
              <a:gd name="connsiteY3" fmla="*/ 410958 h 410958"/>
              <a:gd name="connsiteX4" fmla="*/ 0 w 940203"/>
              <a:gd name="connsiteY4" fmla="*/ 516 h 410958"/>
              <a:gd name="connsiteX0" fmla="*/ 0 w 940203"/>
              <a:gd name="connsiteY0" fmla="*/ 516 h 410958"/>
              <a:gd name="connsiteX1" fmla="*/ 940203 w 940203"/>
              <a:gd name="connsiteY1" fmla="*/ 0 h 410958"/>
              <a:gd name="connsiteX2" fmla="*/ 919136 w 940203"/>
              <a:gd name="connsiteY2" fmla="*/ 410958 h 410958"/>
              <a:gd name="connsiteX3" fmla="*/ 0 w 940203"/>
              <a:gd name="connsiteY3" fmla="*/ 410958 h 410958"/>
              <a:gd name="connsiteX4" fmla="*/ 0 w 940203"/>
              <a:gd name="connsiteY4" fmla="*/ 516 h 410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40203" h="410958">
                <a:moveTo>
                  <a:pt x="0" y="516"/>
                </a:moveTo>
                <a:lnTo>
                  <a:pt x="940203" y="0"/>
                </a:lnTo>
                <a:lnTo>
                  <a:pt x="919136" y="410958"/>
                </a:lnTo>
                <a:lnTo>
                  <a:pt x="0" y="410958"/>
                </a:lnTo>
                <a:lnTo>
                  <a:pt x="0" y="516"/>
                </a:lnTo>
                <a:close/>
              </a:path>
            </a:pathLst>
          </a:custGeom>
          <a:solidFill>
            <a:srgbClr val="23538D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5EF156E7-D1A0-4804-AC84-09BA5E2C960F}"/>
              </a:ext>
            </a:extLst>
          </p:cNvPr>
          <p:cNvSpPr/>
          <p:nvPr/>
        </p:nvSpPr>
        <p:spPr>
          <a:xfrm>
            <a:off x="8296401" y="2801418"/>
            <a:ext cx="253879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-10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깃허브</a:t>
            </a:r>
            <a:r>
              <a:rPr kumimoji="0" lang="ko-KR" altLang="en-US" sz="1800" b="1" i="0" u="none" strike="noStrike" kern="1200" cap="none" spc="-1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블로그</a:t>
            </a:r>
          </a:p>
        </p:txBody>
      </p:sp>
      <p:sp>
        <p:nvSpPr>
          <p:cNvPr id="35" name="직사각형 59">
            <a:extLst>
              <a:ext uri="{FF2B5EF4-FFF2-40B4-BE49-F238E27FC236}">
                <a16:creationId xmlns:a16="http://schemas.microsoft.com/office/drawing/2014/main" id="{BC221DE7-2132-4C41-BC52-6A046314EA89}"/>
              </a:ext>
            </a:extLst>
          </p:cNvPr>
          <p:cNvSpPr/>
          <p:nvPr/>
        </p:nvSpPr>
        <p:spPr>
          <a:xfrm flipH="1" flipV="1">
            <a:off x="7824192" y="3182279"/>
            <a:ext cx="3349542" cy="1567581"/>
          </a:xfrm>
          <a:custGeom>
            <a:avLst/>
            <a:gdLst>
              <a:gd name="connsiteX0" fmla="*/ 0 w 5164183"/>
              <a:gd name="connsiteY0" fmla="*/ 0 h 3009789"/>
              <a:gd name="connsiteX1" fmla="*/ 5164183 w 5164183"/>
              <a:gd name="connsiteY1" fmla="*/ 0 h 3009789"/>
              <a:gd name="connsiteX2" fmla="*/ 5164183 w 5164183"/>
              <a:gd name="connsiteY2" fmla="*/ 3009789 h 3009789"/>
              <a:gd name="connsiteX3" fmla="*/ 0 w 5164183"/>
              <a:gd name="connsiteY3" fmla="*/ 3009789 h 3009789"/>
              <a:gd name="connsiteX4" fmla="*/ 0 w 5164183"/>
              <a:gd name="connsiteY4" fmla="*/ 0 h 3009789"/>
              <a:gd name="connsiteX0" fmla="*/ 0 w 5164183"/>
              <a:gd name="connsiteY0" fmla="*/ 0 h 3009789"/>
              <a:gd name="connsiteX1" fmla="*/ 4635137 w 5164183"/>
              <a:gd name="connsiteY1" fmla="*/ 581297 h 3009789"/>
              <a:gd name="connsiteX2" fmla="*/ 5164183 w 5164183"/>
              <a:gd name="connsiteY2" fmla="*/ 3009789 h 3009789"/>
              <a:gd name="connsiteX3" fmla="*/ 0 w 5164183"/>
              <a:gd name="connsiteY3" fmla="*/ 3009789 h 3009789"/>
              <a:gd name="connsiteX4" fmla="*/ 0 w 5164183"/>
              <a:gd name="connsiteY4" fmla="*/ 0 h 3009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64183" h="3009789">
                <a:moveTo>
                  <a:pt x="0" y="0"/>
                </a:moveTo>
                <a:lnTo>
                  <a:pt x="4635137" y="581297"/>
                </a:lnTo>
                <a:lnTo>
                  <a:pt x="5164183" y="3009789"/>
                </a:lnTo>
                <a:lnTo>
                  <a:pt x="0" y="3009789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6" name="Google Shape;907;g3407584cf4_0_266">
            <a:extLst>
              <a:ext uri="{FF2B5EF4-FFF2-40B4-BE49-F238E27FC236}">
                <a16:creationId xmlns:a16="http://schemas.microsoft.com/office/drawing/2014/main" id="{A9AD32E1-7052-4B36-9D61-B86E421539B9}"/>
              </a:ext>
            </a:extLst>
          </p:cNvPr>
          <p:cNvSpPr/>
          <p:nvPr/>
        </p:nvSpPr>
        <p:spPr>
          <a:xfrm>
            <a:off x="4615770" y="3364272"/>
            <a:ext cx="2951176" cy="318458"/>
          </a:xfrm>
          <a:prstGeom prst="roundRect">
            <a:avLst>
              <a:gd name="adj" fmla="val 16667"/>
            </a:avLst>
          </a:prstGeom>
          <a:solidFill>
            <a:srgbClr val="C55A11"/>
          </a:solidFill>
          <a:ln>
            <a:noFill/>
          </a:ln>
        </p:spPr>
        <p:txBody>
          <a:bodyPr spcFirstLastPara="1" wrap="square" lIns="134983" tIns="67473" rIns="134983" bIns="67473" anchor="ctr" anchorCtr="0">
            <a:noAutofit/>
          </a:bodyPr>
          <a:lstStyle/>
          <a:p>
            <a:pPr algn="ctr"/>
            <a:r>
              <a:rPr lang="ko-KR" altLang="en-US" sz="1772" b="1" dirty="0">
                <a:solidFill>
                  <a:schemeClr val="bg1"/>
                </a:solidFill>
                <a:latin typeface="Arial" panose="020B0604020202020204" pitchFamily="34" charset="0"/>
                <a:ea typeface="나눔바른고딕" panose="020B0603020101020101" pitchFamily="50" charset="-127"/>
                <a:cs typeface="Arial" panose="020B0604020202020204" pitchFamily="34" charset="0"/>
                <a:sym typeface="Arial"/>
              </a:rPr>
              <a:t>커뮤니티 멤버간 소통</a:t>
            </a:r>
            <a:endParaRPr lang="en-US" altLang="ko-KR" sz="1772" b="1" dirty="0">
              <a:solidFill>
                <a:schemeClr val="bg1"/>
              </a:solidFill>
              <a:latin typeface="Arial" panose="020B0604020202020204" pitchFamily="34" charset="0"/>
              <a:ea typeface="나눔바른고딕" panose="020B0603020101020101" pitchFamily="50" charset="-127"/>
              <a:cs typeface="Arial" panose="020B0604020202020204" pitchFamily="34" charset="0"/>
              <a:sym typeface="Arial"/>
            </a:endParaRPr>
          </a:p>
        </p:txBody>
      </p:sp>
      <p:sp>
        <p:nvSpPr>
          <p:cNvPr id="37" name="직사각형 59">
            <a:extLst>
              <a:ext uri="{FF2B5EF4-FFF2-40B4-BE49-F238E27FC236}">
                <a16:creationId xmlns:a16="http://schemas.microsoft.com/office/drawing/2014/main" id="{BDA9EF5E-57D9-434A-884F-326DC0441823}"/>
              </a:ext>
            </a:extLst>
          </p:cNvPr>
          <p:cNvSpPr/>
          <p:nvPr/>
        </p:nvSpPr>
        <p:spPr>
          <a:xfrm>
            <a:off x="858464" y="4621877"/>
            <a:ext cx="3401540" cy="1863275"/>
          </a:xfrm>
          <a:custGeom>
            <a:avLst/>
            <a:gdLst>
              <a:gd name="connsiteX0" fmla="*/ 0 w 5164183"/>
              <a:gd name="connsiteY0" fmla="*/ 0 h 3009789"/>
              <a:gd name="connsiteX1" fmla="*/ 5164183 w 5164183"/>
              <a:gd name="connsiteY1" fmla="*/ 0 h 3009789"/>
              <a:gd name="connsiteX2" fmla="*/ 5164183 w 5164183"/>
              <a:gd name="connsiteY2" fmla="*/ 3009789 h 3009789"/>
              <a:gd name="connsiteX3" fmla="*/ 0 w 5164183"/>
              <a:gd name="connsiteY3" fmla="*/ 3009789 h 3009789"/>
              <a:gd name="connsiteX4" fmla="*/ 0 w 5164183"/>
              <a:gd name="connsiteY4" fmla="*/ 0 h 3009789"/>
              <a:gd name="connsiteX0" fmla="*/ 0 w 5164183"/>
              <a:gd name="connsiteY0" fmla="*/ 0 h 3009789"/>
              <a:gd name="connsiteX1" fmla="*/ 4635137 w 5164183"/>
              <a:gd name="connsiteY1" fmla="*/ 581297 h 3009789"/>
              <a:gd name="connsiteX2" fmla="*/ 5164183 w 5164183"/>
              <a:gd name="connsiteY2" fmla="*/ 3009789 h 3009789"/>
              <a:gd name="connsiteX3" fmla="*/ 0 w 5164183"/>
              <a:gd name="connsiteY3" fmla="*/ 3009789 h 3009789"/>
              <a:gd name="connsiteX4" fmla="*/ 0 w 5164183"/>
              <a:gd name="connsiteY4" fmla="*/ 0 h 3009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64183" h="3009789">
                <a:moveTo>
                  <a:pt x="0" y="0"/>
                </a:moveTo>
                <a:lnTo>
                  <a:pt x="4635137" y="581297"/>
                </a:lnTo>
                <a:lnTo>
                  <a:pt x="5164183" y="3009789"/>
                </a:lnTo>
                <a:lnTo>
                  <a:pt x="0" y="3009789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8" name="직사각형 8">
            <a:extLst>
              <a:ext uri="{FF2B5EF4-FFF2-40B4-BE49-F238E27FC236}">
                <a16:creationId xmlns:a16="http://schemas.microsoft.com/office/drawing/2014/main" id="{E56C83BF-C31A-4DF5-8DC6-3F47B214EDDA}"/>
              </a:ext>
            </a:extLst>
          </p:cNvPr>
          <p:cNvSpPr/>
          <p:nvPr/>
        </p:nvSpPr>
        <p:spPr>
          <a:xfrm flipV="1">
            <a:off x="850006" y="6409929"/>
            <a:ext cx="3469926" cy="410958"/>
          </a:xfrm>
          <a:custGeom>
            <a:avLst/>
            <a:gdLst>
              <a:gd name="connsiteX0" fmla="*/ 0 w 914400"/>
              <a:gd name="connsiteY0" fmla="*/ 0 h 410442"/>
              <a:gd name="connsiteX1" fmla="*/ 914400 w 914400"/>
              <a:gd name="connsiteY1" fmla="*/ 0 h 410442"/>
              <a:gd name="connsiteX2" fmla="*/ 914400 w 914400"/>
              <a:gd name="connsiteY2" fmla="*/ 410442 h 410442"/>
              <a:gd name="connsiteX3" fmla="*/ 0 w 914400"/>
              <a:gd name="connsiteY3" fmla="*/ 410442 h 410442"/>
              <a:gd name="connsiteX4" fmla="*/ 0 w 914400"/>
              <a:gd name="connsiteY4" fmla="*/ 0 h 410442"/>
              <a:gd name="connsiteX0" fmla="*/ 0 w 914400"/>
              <a:gd name="connsiteY0" fmla="*/ 0 h 410442"/>
              <a:gd name="connsiteX1" fmla="*/ 673768 w 914400"/>
              <a:gd name="connsiteY1" fmla="*/ 6016 h 410442"/>
              <a:gd name="connsiteX2" fmla="*/ 914400 w 914400"/>
              <a:gd name="connsiteY2" fmla="*/ 410442 h 410442"/>
              <a:gd name="connsiteX3" fmla="*/ 0 w 914400"/>
              <a:gd name="connsiteY3" fmla="*/ 410442 h 410442"/>
              <a:gd name="connsiteX4" fmla="*/ 0 w 914400"/>
              <a:gd name="connsiteY4" fmla="*/ 0 h 410442"/>
              <a:gd name="connsiteX0" fmla="*/ 0 w 940203"/>
              <a:gd name="connsiteY0" fmla="*/ 516 h 410958"/>
              <a:gd name="connsiteX1" fmla="*/ 940203 w 940203"/>
              <a:gd name="connsiteY1" fmla="*/ 0 h 410958"/>
              <a:gd name="connsiteX2" fmla="*/ 914400 w 940203"/>
              <a:gd name="connsiteY2" fmla="*/ 410958 h 410958"/>
              <a:gd name="connsiteX3" fmla="*/ 0 w 940203"/>
              <a:gd name="connsiteY3" fmla="*/ 410958 h 410958"/>
              <a:gd name="connsiteX4" fmla="*/ 0 w 940203"/>
              <a:gd name="connsiteY4" fmla="*/ 516 h 410958"/>
              <a:gd name="connsiteX0" fmla="*/ 0 w 940203"/>
              <a:gd name="connsiteY0" fmla="*/ 516 h 410958"/>
              <a:gd name="connsiteX1" fmla="*/ 940203 w 940203"/>
              <a:gd name="connsiteY1" fmla="*/ 0 h 410958"/>
              <a:gd name="connsiteX2" fmla="*/ 916768 w 940203"/>
              <a:gd name="connsiteY2" fmla="*/ 410958 h 410958"/>
              <a:gd name="connsiteX3" fmla="*/ 0 w 940203"/>
              <a:gd name="connsiteY3" fmla="*/ 410958 h 410958"/>
              <a:gd name="connsiteX4" fmla="*/ 0 w 940203"/>
              <a:gd name="connsiteY4" fmla="*/ 516 h 410958"/>
              <a:gd name="connsiteX0" fmla="*/ 0 w 940203"/>
              <a:gd name="connsiteY0" fmla="*/ 516 h 410958"/>
              <a:gd name="connsiteX1" fmla="*/ 940203 w 940203"/>
              <a:gd name="connsiteY1" fmla="*/ 0 h 410958"/>
              <a:gd name="connsiteX2" fmla="*/ 919136 w 940203"/>
              <a:gd name="connsiteY2" fmla="*/ 410958 h 410958"/>
              <a:gd name="connsiteX3" fmla="*/ 0 w 940203"/>
              <a:gd name="connsiteY3" fmla="*/ 410958 h 410958"/>
              <a:gd name="connsiteX4" fmla="*/ 0 w 940203"/>
              <a:gd name="connsiteY4" fmla="*/ 516 h 410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40203" h="410958">
                <a:moveTo>
                  <a:pt x="0" y="516"/>
                </a:moveTo>
                <a:lnTo>
                  <a:pt x="940203" y="0"/>
                </a:lnTo>
                <a:lnTo>
                  <a:pt x="919136" y="410958"/>
                </a:lnTo>
                <a:lnTo>
                  <a:pt x="0" y="410958"/>
                </a:lnTo>
                <a:lnTo>
                  <a:pt x="0" y="516"/>
                </a:lnTo>
                <a:close/>
              </a:path>
            </a:pathLst>
          </a:custGeom>
          <a:solidFill>
            <a:srgbClr val="23538D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A2364F8A-AECC-412C-ADEE-08BE9118AD58}"/>
              </a:ext>
            </a:extLst>
          </p:cNvPr>
          <p:cNvSpPr/>
          <p:nvPr/>
        </p:nvSpPr>
        <p:spPr>
          <a:xfrm>
            <a:off x="1240199" y="6445359"/>
            <a:ext cx="24224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1" spc="-100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모바일 메신저 및 메일 </a:t>
            </a:r>
            <a:endParaRPr kumimoji="0" lang="ko-KR" altLang="en-US" sz="1800" b="1" i="0" u="none" strike="noStrike" kern="1200" cap="none" spc="-1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0" name="직사각형 59">
            <a:extLst>
              <a:ext uri="{FF2B5EF4-FFF2-40B4-BE49-F238E27FC236}">
                <a16:creationId xmlns:a16="http://schemas.microsoft.com/office/drawing/2014/main" id="{CC94C9AF-844B-487A-8BC1-6785B2D6F71D}"/>
              </a:ext>
            </a:extLst>
          </p:cNvPr>
          <p:cNvSpPr/>
          <p:nvPr/>
        </p:nvSpPr>
        <p:spPr>
          <a:xfrm flipH="1">
            <a:off x="7741948" y="4620367"/>
            <a:ext cx="3431786" cy="2115395"/>
          </a:xfrm>
          <a:custGeom>
            <a:avLst/>
            <a:gdLst>
              <a:gd name="connsiteX0" fmla="*/ 0 w 5164183"/>
              <a:gd name="connsiteY0" fmla="*/ 0 h 3009789"/>
              <a:gd name="connsiteX1" fmla="*/ 5164183 w 5164183"/>
              <a:gd name="connsiteY1" fmla="*/ 0 h 3009789"/>
              <a:gd name="connsiteX2" fmla="*/ 5164183 w 5164183"/>
              <a:gd name="connsiteY2" fmla="*/ 3009789 h 3009789"/>
              <a:gd name="connsiteX3" fmla="*/ 0 w 5164183"/>
              <a:gd name="connsiteY3" fmla="*/ 3009789 h 3009789"/>
              <a:gd name="connsiteX4" fmla="*/ 0 w 5164183"/>
              <a:gd name="connsiteY4" fmla="*/ 0 h 3009789"/>
              <a:gd name="connsiteX0" fmla="*/ 0 w 5164183"/>
              <a:gd name="connsiteY0" fmla="*/ 0 h 3009789"/>
              <a:gd name="connsiteX1" fmla="*/ 4635137 w 5164183"/>
              <a:gd name="connsiteY1" fmla="*/ 581297 h 3009789"/>
              <a:gd name="connsiteX2" fmla="*/ 5164183 w 5164183"/>
              <a:gd name="connsiteY2" fmla="*/ 3009789 h 3009789"/>
              <a:gd name="connsiteX3" fmla="*/ 0 w 5164183"/>
              <a:gd name="connsiteY3" fmla="*/ 3009789 h 3009789"/>
              <a:gd name="connsiteX4" fmla="*/ 0 w 5164183"/>
              <a:gd name="connsiteY4" fmla="*/ 0 h 3009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64183" h="3009789">
                <a:moveTo>
                  <a:pt x="0" y="0"/>
                </a:moveTo>
                <a:lnTo>
                  <a:pt x="4635137" y="581297"/>
                </a:lnTo>
                <a:lnTo>
                  <a:pt x="5164183" y="3009789"/>
                </a:lnTo>
                <a:lnTo>
                  <a:pt x="0" y="3009789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1" name="직사각형 8">
            <a:extLst>
              <a:ext uri="{FF2B5EF4-FFF2-40B4-BE49-F238E27FC236}">
                <a16:creationId xmlns:a16="http://schemas.microsoft.com/office/drawing/2014/main" id="{EC52416A-7A09-44AC-B8C7-ED10B2DB3D8B}"/>
              </a:ext>
            </a:extLst>
          </p:cNvPr>
          <p:cNvSpPr/>
          <p:nvPr/>
        </p:nvSpPr>
        <p:spPr>
          <a:xfrm flipH="1" flipV="1">
            <a:off x="7732882" y="6447028"/>
            <a:ext cx="3446196" cy="410958"/>
          </a:xfrm>
          <a:custGeom>
            <a:avLst/>
            <a:gdLst>
              <a:gd name="connsiteX0" fmla="*/ 0 w 914400"/>
              <a:gd name="connsiteY0" fmla="*/ 0 h 410442"/>
              <a:gd name="connsiteX1" fmla="*/ 914400 w 914400"/>
              <a:gd name="connsiteY1" fmla="*/ 0 h 410442"/>
              <a:gd name="connsiteX2" fmla="*/ 914400 w 914400"/>
              <a:gd name="connsiteY2" fmla="*/ 410442 h 410442"/>
              <a:gd name="connsiteX3" fmla="*/ 0 w 914400"/>
              <a:gd name="connsiteY3" fmla="*/ 410442 h 410442"/>
              <a:gd name="connsiteX4" fmla="*/ 0 w 914400"/>
              <a:gd name="connsiteY4" fmla="*/ 0 h 410442"/>
              <a:gd name="connsiteX0" fmla="*/ 0 w 914400"/>
              <a:gd name="connsiteY0" fmla="*/ 0 h 410442"/>
              <a:gd name="connsiteX1" fmla="*/ 673768 w 914400"/>
              <a:gd name="connsiteY1" fmla="*/ 6016 h 410442"/>
              <a:gd name="connsiteX2" fmla="*/ 914400 w 914400"/>
              <a:gd name="connsiteY2" fmla="*/ 410442 h 410442"/>
              <a:gd name="connsiteX3" fmla="*/ 0 w 914400"/>
              <a:gd name="connsiteY3" fmla="*/ 410442 h 410442"/>
              <a:gd name="connsiteX4" fmla="*/ 0 w 914400"/>
              <a:gd name="connsiteY4" fmla="*/ 0 h 410442"/>
              <a:gd name="connsiteX0" fmla="*/ 0 w 940203"/>
              <a:gd name="connsiteY0" fmla="*/ 516 h 410958"/>
              <a:gd name="connsiteX1" fmla="*/ 940203 w 940203"/>
              <a:gd name="connsiteY1" fmla="*/ 0 h 410958"/>
              <a:gd name="connsiteX2" fmla="*/ 914400 w 940203"/>
              <a:gd name="connsiteY2" fmla="*/ 410958 h 410958"/>
              <a:gd name="connsiteX3" fmla="*/ 0 w 940203"/>
              <a:gd name="connsiteY3" fmla="*/ 410958 h 410958"/>
              <a:gd name="connsiteX4" fmla="*/ 0 w 940203"/>
              <a:gd name="connsiteY4" fmla="*/ 516 h 410958"/>
              <a:gd name="connsiteX0" fmla="*/ 0 w 940203"/>
              <a:gd name="connsiteY0" fmla="*/ 516 h 410958"/>
              <a:gd name="connsiteX1" fmla="*/ 940203 w 940203"/>
              <a:gd name="connsiteY1" fmla="*/ 0 h 410958"/>
              <a:gd name="connsiteX2" fmla="*/ 916768 w 940203"/>
              <a:gd name="connsiteY2" fmla="*/ 410958 h 410958"/>
              <a:gd name="connsiteX3" fmla="*/ 0 w 940203"/>
              <a:gd name="connsiteY3" fmla="*/ 410958 h 410958"/>
              <a:gd name="connsiteX4" fmla="*/ 0 w 940203"/>
              <a:gd name="connsiteY4" fmla="*/ 516 h 410958"/>
              <a:gd name="connsiteX0" fmla="*/ 0 w 940203"/>
              <a:gd name="connsiteY0" fmla="*/ 516 h 410958"/>
              <a:gd name="connsiteX1" fmla="*/ 940203 w 940203"/>
              <a:gd name="connsiteY1" fmla="*/ 0 h 410958"/>
              <a:gd name="connsiteX2" fmla="*/ 919136 w 940203"/>
              <a:gd name="connsiteY2" fmla="*/ 410958 h 410958"/>
              <a:gd name="connsiteX3" fmla="*/ 0 w 940203"/>
              <a:gd name="connsiteY3" fmla="*/ 410958 h 410958"/>
              <a:gd name="connsiteX4" fmla="*/ 0 w 940203"/>
              <a:gd name="connsiteY4" fmla="*/ 516 h 410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40203" h="410958">
                <a:moveTo>
                  <a:pt x="0" y="516"/>
                </a:moveTo>
                <a:lnTo>
                  <a:pt x="940203" y="0"/>
                </a:lnTo>
                <a:lnTo>
                  <a:pt x="919136" y="410958"/>
                </a:lnTo>
                <a:lnTo>
                  <a:pt x="0" y="410958"/>
                </a:lnTo>
                <a:lnTo>
                  <a:pt x="0" y="516"/>
                </a:lnTo>
                <a:close/>
              </a:path>
            </a:pathLst>
          </a:custGeom>
          <a:solidFill>
            <a:srgbClr val="23538D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C08EAB49-65BA-4B8B-AB23-4F68EC761AC8}"/>
              </a:ext>
            </a:extLst>
          </p:cNvPr>
          <p:cNvSpPr/>
          <p:nvPr/>
        </p:nvSpPr>
        <p:spPr>
          <a:xfrm>
            <a:off x="8498044" y="6483504"/>
            <a:ext cx="21355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1" spc="-100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정기 오프라인 </a:t>
            </a:r>
            <a:r>
              <a:rPr kumimoji="0" lang="ko-KR" altLang="en-US" sz="1800" b="1" i="0" u="none" strike="noStrike" kern="1200" cap="none" spc="-1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회의</a:t>
            </a:r>
          </a:p>
        </p:txBody>
      </p:sp>
      <p:sp>
        <p:nvSpPr>
          <p:cNvPr id="43" name="모서리가 둥근 직사각형 65">
            <a:extLst>
              <a:ext uri="{FF2B5EF4-FFF2-40B4-BE49-F238E27FC236}">
                <a16:creationId xmlns:a16="http://schemas.microsoft.com/office/drawing/2014/main" id="{8A40DB31-80E9-422B-BE5E-20667DEBE64F}"/>
              </a:ext>
            </a:extLst>
          </p:cNvPr>
          <p:cNvSpPr/>
          <p:nvPr/>
        </p:nvSpPr>
        <p:spPr>
          <a:xfrm>
            <a:off x="8173996" y="5166000"/>
            <a:ext cx="2988584" cy="1096032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0" rtlCol="0" anchor="t"/>
          <a:lstStyle/>
          <a:p>
            <a:pPr indent="-36000" latinLnBrk="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1600" dirty="0">
                <a:solidFill>
                  <a:prstClr val="black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sym typeface="Wingdings"/>
              </a:rPr>
              <a:t> </a:t>
            </a:r>
            <a:r>
              <a:rPr lang="ko-KR" altLang="en-US" sz="1600" dirty="0">
                <a:solidFill>
                  <a:prstClr val="black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sym typeface="Wingdings"/>
              </a:rPr>
              <a:t>전체 커뮤니티 멤버 대상 </a:t>
            </a:r>
            <a:endParaRPr lang="en-US" altLang="ko-KR" sz="1600" dirty="0">
              <a:solidFill>
                <a:prstClr val="black"/>
              </a:solidFill>
              <a:latin typeface="HY헤드라인M" panose="02030600000101010101" pitchFamily="18" charset="-127"/>
              <a:ea typeface="HY헤드라인M" panose="02030600000101010101" pitchFamily="18" charset="-127"/>
              <a:sym typeface="Wingdings"/>
            </a:endParaRPr>
          </a:p>
          <a:p>
            <a:pPr indent="-36000" latinLnBrk="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1600" dirty="0">
                <a:solidFill>
                  <a:prstClr val="black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sym typeface="Wingdings"/>
              </a:rPr>
              <a:t> </a:t>
            </a:r>
            <a:r>
              <a:rPr lang="ko-KR" altLang="en-US" sz="1600" dirty="0">
                <a:solidFill>
                  <a:prstClr val="black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sym typeface="Wingdings"/>
              </a:rPr>
              <a:t>설계 및 </a:t>
            </a:r>
            <a:r>
              <a:rPr lang="ko-KR" altLang="en-US" sz="1600" dirty="0" err="1">
                <a:solidFill>
                  <a:prstClr val="black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sym typeface="Wingdings"/>
              </a:rPr>
              <a:t>개발간</a:t>
            </a:r>
            <a:r>
              <a:rPr lang="ko-KR" altLang="en-US" sz="1600" dirty="0">
                <a:solidFill>
                  <a:prstClr val="black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sym typeface="Wingdings"/>
              </a:rPr>
              <a:t> 현안 해결</a:t>
            </a:r>
            <a:endParaRPr lang="en-US" altLang="ko-KR" sz="1600" dirty="0">
              <a:solidFill>
                <a:prstClr val="black"/>
              </a:solidFill>
              <a:latin typeface="HY헤드라인M" panose="02030600000101010101" pitchFamily="18" charset="-127"/>
              <a:ea typeface="HY헤드라인M" panose="02030600000101010101" pitchFamily="18" charset="-127"/>
              <a:sym typeface="Wingdings"/>
            </a:endParaRPr>
          </a:p>
          <a:p>
            <a:pPr indent="-36000" latinLnBrk="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1600" dirty="0">
                <a:solidFill>
                  <a:prstClr val="black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sym typeface="Wingdings"/>
              </a:rPr>
              <a:t> </a:t>
            </a:r>
            <a:r>
              <a:rPr lang="ko-KR" altLang="en-US" sz="1600" dirty="0">
                <a:solidFill>
                  <a:prstClr val="black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sym typeface="Wingdings"/>
              </a:rPr>
              <a:t>향후 개발 방향 논의</a:t>
            </a:r>
            <a:endParaRPr lang="en-US" altLang="ko-KR" sz="1600" dirty="0">
              <a:solidFill>
                <a:prstClr val="black"/>
              </a:solidFill>
              <a:latin typeface="HY헤드라인M" panose="02030600000101010101" pitchFamily="18" charset="-127"/>
              <a:ea typeface="HY헤드라인M" panose="02030600000101010101" pitchFamily="18" charset="-127"/>
              <a:sym typeface="Wingdings"/>
            </a:endParaRPr>
          </a:p>
        </p:txBody>
      </p:sp>
      <p:sp>
        <p:nvSpPr>
          <p:cNvPr id="44" name="모서리가 둥근 직사각형 65">
            <a:extLst>
              <a:ext uri="{FF2B5EF4-FFF2-40B4-BE49-F238E27FC236}">
                <a16:creationId xmlns:a16="http://schemas.microsoft.com/office/drawing/2014/main" id="{41848D85-7917-4824-BF38-612FEA2D670B}"/>
              </a:ext>
            </a:extLst>
          </p:cNvPr>
          <p:cNvSpPr/>
          <p:nvPr/>
        </p:nvSpPr>
        <p:spPr>
          <a:xfrm>
            <a:off x="924798" y="5120375"/>
            <a:ext cx="2988584" cy="1096032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0" rtlCol="0" anchor="t"/>
          <a:lstStyle/>
          <a:p>
            <a:pPr indent="-36000" latinLnBrk="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1600" dirty="0">
                <a:solidFill>
                  <a:prstClr val="black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sym typeface="Wingdings"/>
              </a:rPr>
              <a:t> </a:t>
            </a:r>
            <a:r>
              <a:rPr lang="ko-KR" altLang="en-US" sz="1600" dirty="0">
                <a:solidFill>
                  <a:prstClr val="black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sym typeface="Wingdings"/>
              </a:rPr>
              <a:t>전체 커뮤니티 멤버 대상 </a:t>
            </a:r>
            <a:endParaRPr lang="en-US" altLang="ko-KR" sz="1600" dirty="0">
              <a:solidFill>
                <a:prstClr val="black"/>
              </a:solidFill>
              <a:latin typeface="HY헤드라인M" panose="02030600000101010101" pitchFamily="18" charset="-127"/>
              <a:ea typeface="HY헤드라인M" panose="02030600000101010101" pitchFamily="18" charset="-127"/>
              <a:sym typeface="Wingdings"/>
            </a:endParaRPr>
          </a:p>
          <a:p>
            <a:pPr indent="-36000" latinLnBrk="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1600" dirty="0">
                <a:solidFill>
                  <a:prstClr val="black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sym typeface="Wingdings"/>
              </a:rPr>
              <a:t> </a:t>
            </a:r>
            <a:r>
              <a:rPr lang="ko-KR" altLang="en-US" sz="1600" dirty="0">
                <a:solidFill>
                  <a:prstClr val="black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sym typeface="Wingdings"/>
              </a:rPr>
              <a:t>업무 </a:t>
            </a:r>
            <a:r>
              <a:rPr lang="en-US" altLang="ko-KR" sz="1600" dirty="0">
                <a:solidFill>
                  <a:prstClr val="black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sym typeface="Wingdings"/>
              </a:rPr>
              <a:t>/ </a:t>
            </a:r>
            <a:r>
              <a:rPr lang="ko-KR" altLang="en-US" sz="1600" dirty="0">
                <a:solidFill>
                  <a:prstClr val="black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sym typeface="Wingdings"/>
              </a:rPr>
              <a:t>행사 등의 공지</a:t>
            </a:r>
            <a:endParaRPr lang="en-US" altLang="ko-KR" sz="1600" dirty="0">
              <a:solidFill>
                <a:prstClr val="black"/>
              </a:solidFill>
              <a:latin typeface="HY헤드라인M" panose="02030600000101010101" pitchFamily="18" charset="-127"/>
              <a:ea typeface="HY헤드라인M" panose="02030600000101010101" pitchFamily="18" charset="-127"/>
              <a:sym typeface="Wingdings"/>
            </a:endParaRPr>
          </a:p>
          <a:p>
            <a:pPr indent="-36000" latinLnBrk="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1600" dirty="0">
                <a:solidFill>
                  <a:prstClr val="black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sym typeface="Wingdings"/>
              </a:rPr>
              <a:t> 개발 현황 공유 </a:t>
            </a:r>
            <a:r>
              <a:rPr lang="en-US" altLang="ko-KR" sz="1600" dirty="0">
                <a:solidFill>
                  <a:prstClr val="black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sym typeface="Wingdings"/>
              </a:rPr>
              <a:t>/ </a:t>
            </a:r>
            <a:r>
              <a:rPr lang="ko-KR" altLang="en-US" sz="1600" dirty="0">
                <a:solidFill>
                  <a:prstClr val="black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sym typeface="Wingdings"/>
              </a:rPr>
              <a:t>이슈 논의</a:t>
            </a:r>
            <a:endParaRPr lang="en-US" altLang="ko-KR" sz="1600" dirty="0">
              <a:solidFill>
                <a:prstClr val="black"/>
              </a:solidFill>
              <a:latin typeface="HY헤드라인M" panose="02030600000101010101" pitchFamily="18" charset="-127"/>
              <a:ea typeface="HY헤드라인M" panose="02030600000101010101" pitchFamily="18" charset="-127"/>
              <a:sym typeface="Wingdings"/>
            </a:endParaRPr>
          </a:p>
        </p:txBody>
      </p:sp>
      <p:sp>
        <p:nvSpPr>
          <p:cNvPr id="45" name="Google Shape;907;g3407584cf4_0_266">
            <a:extLst>
              <a:ext uri="{FF2B5EF4-FFF2-40B4-BE49-F238E27FC236}">
                <a16:creationId xmlns:a16="http://schemas.microsoft.com/office/drawing/2014/main" id="{073C882B-9C03-40A5-9047-DDD1C37FF437}"/>
              </a:ext>
            </a:extLst>
          </p:cNvPr>
          <p:cNvSpPr/>
          <p:nvPr/>
        </p:nvSpPr>
        <p:spPr>
          <a:xfrm>
            <a:off x="4665878" y="6062870"/>
            <a:ext cx="2951176" cy="318458"/>
          </a:xfrm>
          <a:prstGeom prst="roundRect">
            <a:avLst>
              <a:gd name="adj" fmla="val 16667"/>
            </a:avLst>
          </a:prstGeom>
          <a:solidFill>
            <a:srgbClr val="C55A11"/>
          </a:solidFill>
          <a:ln>
            <a:noFill/>
          </a:ln>
        </p:spPr>
        <p:txBody>
          <a:bodyPr spcFirstLastPara="1" wrap="square" lIns="134983" tIns="67473" rIns="134983" bIns="67473" anchor="ctr" anchorCtr="0">
            <a:noAutofit/>
          </a:bodyPr>
          <a:lstStyle/>
          <a:p>
            <a:pPr algn="ctr"/>
            <a:r>
              <a:rPr lang="ko-KR" altLang="en-US" sz="1772" b="1" dirty="0">
                <a:solidFill>
                  <a:schemeClr val="bg1"/>
                </a:solidFill>
                <a:latin typeface="Arial" panose="020B0604020202020204" pitchFamily="34" charset="0"/>
                <a:ea typeface="나눔바른고딕" panose="020B0603020101020101" pitchFamily="50" charset="-127"/>
                <a:cs typeface="Arial" panose="020B0604020202020204" pitchFamily="34" charset="0"/>
                <a:sym typeface="Arial"/>
              </a:rPr>
              <a:t>이슈 공유 </a:t>
            </a:r>
            <a:r>
              <a:rPr lang="en-US" altLang="ko-KR" sz="1772" b="1" dirty="0">
                <a:solidFill>
                  <a:schemeClr val="bg1"/>
                </a:solidFill>
                <a:latin typeface="Arial" panose="020B0604020202020204" pitchFamily="34" charset="0"/>
                <a:ea typeface="나눔바른고딕" panose="020B0603020101020101" pitchFamily="50" charset="-127"/>
                <a:cs typeface="Arial" panose="020B0604020202020204" pitchFamily="34" charset="0"/>
                <a:sym typeface="Arial"/>
              </a:rPr>
              <a:t>/ </a:t>
            </a:r>
            <a:r>
              <a:rPr lang="ko-KR" altLang="en-US" sz="1772" b="1" dirty="0">
                <a:solidFill>
                  <a:schemeClr val="bg1"/>
                </a:solidFill>
                <a:latin typeface="Arial" panose="020B0604020202020204" pitchFamily="34" charset="0"/>
                <a:ea typeface="나눔바른고딕" panose="020B0603020101020101" pitchFamily="50" charset="-127"/>
                <a:cs typeface="Arial" panose="020B0604020202020204" pitchFamily="34" charset="0"/>
                <a:sym typeface="Arial"/>
              </a:rPr>
              <a:t>현안 해결</a:t>
            </a:r>
            <a:endParaRPr lang="en-US" altLang="ko-KR" sz="1772" b="1" dirty="0">
              <a:solidFill>
                <a:schemeClr val="bg1"/>
              </a:solidFill>
              <a:latin typeface="Arial" panose="020B0604020202020204" pitchFamily="34" charset="0"/>
              <a:ea typeface="나눔바른고딕" panose="020B0603020101020101" pitchFamily="50" charset="-127"/>
              <a:cs typeface="Arial" panose="020B0604020202020204" pitchFamily="34" charset="0"/>
              <a:sym typeface="Arial"/>
            </a:endParaRPr>
          </a:p>
        </p:txBody>
      </p:sp>
      <p:sp>
        <p:nvSpPr>
          <p:cNvPr id="46" name="모서리가 둥근 직사각형 65">
            <a:extLst>
              <a:ext uri="{FF2B5EF4-FFF2-40B4-BE49-F238E27FC236}">
                <a16:creationId xmlns:a16="http://schemas.microsoft.com/office/drawing/2014/main" id="{C15F2831-CAC7-4C39-BAEA-82A60C52941A}"/>
              </a:ext>
            </a:extLst>
          </p:cNvPr>
          <p:cNvSpPr/>
          <p:nvPr/>
        </p:nvSpPr>
        <p:spPr>
          <a:xfrm>
            <a:off x="8090826" y="3114170"/>
            <a:ext cx="3366402" cy="1096032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0" rtlCol="0" anchor="t"/>
          <a:lstStyle/>
          <a:p>
            <a:pPr indent="-36000" latinLnBrk="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1600" dirty="0">
                <a:solidFill>
                  <a:prstClr val="black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sym typeface="Wingdings"/>
              </a:rPr>
              <a:t> </a:t>
            </a:r>
            <a:r>
              <a:rPr lang="en-US" altLang="ko-KR" sz="1600" dirty="0" err="1">
                <a:solidFill>
                  <a:prstClr val="black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sym typeface="Wingdings"/>
              </a:rPr>
              <a:t>GEdge</a:t>
            </a:r>
            <a:r>
              <a:rPr lang="en-US" altLang="ko-KR" sz="1600" dirty="0">
                <a:solidFill>
                  <a:prstClr val="black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sym typeface="Wingdings"/>
              </a:rPr>
              <a:t> </a:t>
            </a:r>
            <a:r>
              <a:rPr lang="en-US" altLang="ko-KR" sz="1600" dirty="0" err="1">
                <a:solidFill>
                  <a:prstClr val="black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sym typeface="Wingdings"/>
              </a:rPr>
              <a:t>Patform</a:t>
            </a:r>
            <a:r>
              <a:rPr lang="ko-KR" altLang="en-US" sz="1600" dirty="0">
                <a:solidFill>
                  <a:prstClr val="black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sym typeface="Wingdings"/>
              </a:rPr>
              <a:t>의 협업 공간</a:t>
            </a:r>
            <a:endParaRPr lang="en-US" altLang="ko-KR" sz="1600" dirty="0">
              <a:solidFill>
                <a:prstClr val="black"/>
              </a:solidFill>
              <a:latin typeface="HY헤드라인M" panose="02030600000101010101" pitchFamily="18" charset="-127"/>
              <a:ea typeface="HY헤드라인M" panose="02030600000101010101" pitchFamily="18" charset="-127"/>
              <a:sym typeface="Wingdings"/>
            </a:endParaRPr>
          </a:p>
          <a:p>
            <a:pPr indent="-36000" latinLnBrk="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1600" dirty="0">
                <a:solidFill>
                  <a:prstClr val="black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sym typeface="Wingdings"/>
              </a:rPr>
              <a:t> </a:t>
            </a:r>
            <a:r>
              <a:rPr lang="ko-KR" altLang="en-US" sz="1600" dirty="0">
                <a:solidFill>
                  <a:prstClr val="black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sym typeface="Wingdings"/>
              </a:rPr>
              <a:t>커뮤니티 멤버간 이슈 공유 및 </a:t>
            </a:r>
            <a:endParaRPr lang="en-US" altLang="ko-KR" sz="1600" dirty="0">
              <a:solidFill>
                <a:prstClr val="black"/>
              </a:solidFill>
              <a:latin typeface="HY헤드라인M" panose="02030600000101010101" pitchFamily="18" charset="-127"/>
              <a:ea typeface="HY헤드라인M" panose="02030600000101010101" pitchFamily="18" charset="-127"/>
              <a:sym typeface="Wingdings"/>
            </a:endParaRPr>
          </a:p>
          <a:p>
            <a:pPr latinLnBrk="0">
              <a:lnSpc>
                <a:spcPct val="150000"/>
              </a:lnSpc>
            </a:pPr>
            <a:r>
              <a:rPr lang="en-US" altLang="ko-KR" sz="1600" dirty="0">
                <a:solidFill>
                  <a:prstClr val="black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sym typeface="Wingdings"/>
              </a:rPr>
              <a:t>                              </a:t>
            </a:r>
            <a:r>
              <a:rPr lang="ko-KR" altLang="en-US" sz="1600" dirty="0">
                <a:solidFill>
                  <a:prstClr val="black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sym typeface="Wingdings"/>
              </a:rPr>
              <a:t>의견 교환</a:t>
            </a:r>
            <a:endParaRPr lang="en-US" altLang="ko-KR" sz="1600" dirty="0">
              <a:solidFill>
                <a:prstClr val="black"/>
              </a:solidFill>
              <a:latin typeface="HY헤드라인M" panose="02030600000101010101" pitchFamily="18" charset="-127"/>
              <a:ea typeface="HY헤드라인M" panose="02030600000101010101" pitchFamily="18" charset="-127"/>
              <a:sym typeface="Wingdings"/>
            </a:endParaRPr>
          </a:p>
        </p:txBody>
      </p:sp>
    </p:spTree>
    <p:extLst>
      <p:ext uri="{BB962C8B-B14F-4D97-AF65-F5344CB8AC3E}">
        <p14:creationId xmlns:p14="http://schemas.microsoft.com/office/powerpoint/2010/main" val="26448860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D2891D53-BEF6-43A0-AED8-938D601F9BC5}"/>
              </a:ext>
            </a:extLst>
          </p:cNvPr>
          <p:cNvGrpSpPr/>
          <p:nvPr/>
        </p:nvGrpSpPr>
        <p:grpSpPr>
          <a:xfrm>
            <a:off x="0" y="2353292"/>
            <a:ext cx="12192000" cy="4503626"/>
            <a:chOff x="0" y="2353292"/>
            <a:chExt cx="12192000" cy="4503626"/>
          </a:xfrm>
        </p:grpSpPr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525EA2B0-9A31-41D3-9C30-E1CA91416F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11200"/>
                      </a14:imgEffect>
                    </a14:imgLayer>
                  </a14:imgProps>
                </a:ext>
              </a:extLst>
            </a:blip>
            <a:srcRect l="29389" t="50546" r="728"/>
            <a:stretch/>
          </p:blipFill>
          <p:spPr>
            <a:xfrm>
              <a:off x="0" y="2393738"/>
              <a:ext cx="12192000" cy="4463180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3D24A714-523E-48E3-A49C-528C5E90D9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90" t="2803" r="54388" b="8696"/>
            <a:stretch/>
          </p:blipFill>
          <p:spPr>
            <a:xfrm>
              <a:off x="8754786" y="2353292"/>
              <a:ext cx="1913214" cy="2443861"/>
            </a:xfrm>
            <a:prstGeom prst="rect">
              <a:avLst/>
            </a:prstGeom>
          </p:spPr>
        </p:pic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747628" y="671513"/>
            <a:ext cx="7463172" cy="544103"/>
          </a:xfrm>
        </p:spPr>
        <p:txBody>
          <a:bodyPr>
            <a:noAutofit/>
          </a:bodyPr>
          <a:lstStyle/>
          <a:p>
            <a:pPr algn="l"/>
            <a:r>
              <a:rPr lang="ko-KR" altLang="en-US" sz="2700" dirty="0"/>
              <a:t>목차</a:t>
            </a:r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B0C15469-4A7D-4265-B2B9-69A89AF9E6F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0"/>
          <a:stretch/>
        </p:blipFill>
        <p:spPr>
          <a:xfrm>
            <a:off x="0" y="0"/>
            <a:ext cx="12192000" cy="1653540"/>
          </a:xfrm>
          <a:prstGeom prst="rect">
            <a:avLst/>
          </a:prstGeom>
        </p:spPr>
      </p:pic>
      <p:grpSp>
        <p:nvGrpSpPr>
          <p:cNvPr id="47" name="그룹 46">
            <a:extLst>
              <a:ext uri="{FF2B5EF4-FFF2-40B4-BE49-F238E27FC236}">
                <a16:creationId xmlns:a16="http://schemas.microsoft.com/office/drawing/2014/main" id="{22952E43-C987-4392-B6E3-1FD862C46C68}"/>
              </a:ext>
            </a:extLst>
          </p:cNvPr>
          <p:cNvGrpSpPr/>
          <p:nvPr/>
        </p:nvGrpSpPr>
        <p:grpSpPr>
          <a:xfrm>
            <a:off x="695400" y="674125"/>
            <a:ext cx="10873208" cy="1026683"/>
            <a:chOff x="-574602" y="619489"/>
            <a:chExt cx="10873208" cy="1026683"/>
          </a:xfrm>
        </p:grpSpPr>
        <p:sp>
          <p:nvSpPr>
            <p:cNvPr id="48" name="Shape 193">
              <a:extLst>
                <a:ext uri="{FF2B5EF4-FFF2-40B4-BE49-F238E27FC236}">
                  <a16:creationId xmlns:a16="http://schemas.microsoft.com/office/drawing/2014/main" id="{4DCDB8AB-701E-4D02-84D8-0EE1D0F535AD}"/>
                </a:ext>
              </a:extLst>
            </p:cNvPr>
            <p:cNvSpPr/>
            <p:nvPr/>
          </p:nvSpPr>
          <p:spPr>
            <a:xfrm>
              <a:off x="-574602" y="619489"/>
              <a:ext cx="4176464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anchor="ctr" anchorCtr="0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 lvl="0">
                <a:buSzPct val="25000"/>
              </a:pPr>
              <a:r>
                <a:rPr lang="en-US" altLang="ko-KR" sz="6600" dirty="0">
                  <a:solidFill>
                    <a:srgbClr val="323E50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sym typeface="Arial"/>
                </a:rPr>
                <a:t>C</a:t>
              </a:r>
              <a:r>
                <a:rPr lang="en-US" altLang="ko-KR" sz="5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sym typeface="Arial"/>
                </a:rPr>
                <a:t>ontents</a:t>
              </a:r>
              <a:endParaRPr lang="ko-KR" altLang="en-US" sz="5400" dirty="0">
                <a:solidFill>
                  <a:schemeClr val="tx1">
                    <a:lumMod val="50000"/>
                    <a:lumOff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sym typeface="Arial"/>
              </a:endParaRPr>
            </a:p>
          </p:txBody>
        </p:sp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id="{179C7048-ECA8-4E81-9E38-B44AD52062F8}"/>
                </a:ext>
              </a:extLst>
            </p:cNvPr>
            <p:cNvCxnSpPr>
              <a:cxnSpLocks/>
            </p:cNvCxnSpPr>
            <p:nvPr/>
          </p:nvCxnSpPr>
          <p:spPr>
            <a:xfrm>
              <a:off x="-430586" y="1646172"/>
              <a:ext cx="10729192" cy="0"/>
            </a:xfrm>
            <a:prstGeom prst="line">
              <a:avLst/>
            </a:prstGeom>
            <a:ln w="3492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Shape 194">
            <a:extLst>
              <a:ext uri="{FF2B5EF4-FFF2-40B4-BE49-F238E27FC236}">
                <a16:creationId xmlns:a16="http://schemas.microsoft.com/office/drawing/2014/main" id="{2C37E5D3-4A8B-463E-85FA-E909CAF7AC40}"/>
              </a:ext>
            </a:extLst>
          </p:cNvPr>
          <p:cNvSpPr txBox="1"/>
          <p:nvPr/>
        </p:nvSpPr>
        <p:spPr>
          <a:xfrm>
            <a:off x="849778" y="3284984"/>
            <a:ext cx="680853" cy="65684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 anchor="ctr" anchorCtr="0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/>
            <a:r>
              <a:rPr lang="en-US" altLang="ko-KR" sz="4800" b="1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Ⅰ</a:t>
            </a:r>
            <a:endParaRPr lang="ko-KR" altLang="en-US" sz="4800" b="1" dirty="0">
              <a:solidFill>
                <a:schemeClr val="accent1">
                  <a:lumMod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2" name="Shape 194">
            <a:extLst>
              <a:ext uri="{FF2B5EF4-FFF2-40B4-BE49-F238E27FC236}">
                <a16:creationId xmlns:a16="http://schemas.microsoft.com/office/drawing/2014/main" id="{8A48F08F-4051-4D42-887D-FF005EA1024D}"/>
              </a:ext>
            </a:extLst>
          </p:cNvPr>
          <p:cNvSpPr txBox="1"/>
          <p:nvPr/>
        </p:nvSpPr>
        <p:spPr>
          <a:xfrm>
            <a:off x="839415" y="4716371"/>
            <a:ext cx="680853" cy="65684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 anchor="ctr" anchorCtr="0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/>
            <a:r>
              <a:rPr lang="en-US" altLang="ko-KR" sz="4800" b="1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Ⅱ</a:t>
            </a:r>
            <a:endParaRPr lang="ko-KR" altLang="en-US" sz="4800" b="1" dirty="0">
              <a:solidFill>
                <a:schemeClr val="accent1">
                  <a:lumMod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4" name="Shape 193">
            <a:extLst>
              <a:ext uri="{FF2B5EF4-FFF2-40B4-BE49-F238E27FC236}">
                <a16:creationId xmlns:a16="http://schemas.microsoft.com/office/drawing/2014/main" id="{C54E085B-339F-45E8-B77E-4FFB698E28F8}"/>
              </a:ext>
            </a:extLst>
          </p:cNvPr>
          <p:cNvSpPr/>
          <p:nvPr/>
        </p:nvSpPr>
        <p:spPr>
          <a:xfrm>
            <a:off x="1922022" y="4742272"/>
            <a:ext cx="8491872" cy="55399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 anchorCtr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lvl="0">
              <a:buSzPct val="25000"/>
            </a:pPr>
            <a:r>
              <a:rPr lang="en-US" altLang="ko-KR" sz="3600" b="1" dirty="0" err="1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sym typeface="Arial"/>
              </a:rPr>
              <a:t>GEdge</a:t>
            </a:r>
            <a:r>
              <a:rPr lang="en-US" altLang="ko-KR" sz="36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sym typeface="Arial"/>
              </a:rPr>
              <a:t> </a:t>
            </a:r>
            <a:r>
              <a:rPr lang="ko-KR" altLang="en-US" sz="36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sym typeface="Arial"/>
              </a:rPr>
              <a:t>플랫폼 커뮤니티</a:t>
            </a:r>
          </a:p>
        </p:txBody>
      </p:sp>
      <p:sp>
        <p:nvSpPr>
          <p:cNvPr id="27" name="Shape 193">
            <a:extLst>
              <a:ext uri="{FF2B5EF4-FFF2-40B4-BE49-F238E27FC236}">
                <a16:creationId xmlns:a16="http://schemas.microsoft.com/office/drawing/2014/main" id="{61561AF2-854A-45B1-814C-B2AE578872B0}"/>
              </a:ext>
            </a:extLst>
          </p:cNvPr>
          <p:cNvSpPr/>
          <p:nvPr/>
        </p:nvSpPr>
        <p:spPr>
          <a:xfrm>
            <a:off x="1924608" y="3266130"/>
            <a:ext cx="10076048" cy="55399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 anchorCtr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lvl="0">
              <a:buSzPct val="25000"/>
            </a:pPr>
            <a:r>
              <a:rPr lang="ko-KR" altLang="en-US" sz="36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sym typeface="Arial"/>
              </a:rPr>
              <a:t>클라우드 </a:t>
            </a:r>
            <a:r>
              <a:rPr lang="ko-KR" altLang="en-US" sz="3600" b="1" dirty="0" err="1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sym typeface="Arial"/>
              </a:rPr>
              <a:t>엣지</a:t>
            </a:r>
            <a:r>
              <a:rPr lang="ko-KR" altLang="en-US" sz="36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sym typeface="Arial"/>
              </a:rPr>
              <a:t> 컴퓨팅</a:t>
            </a:r>
            <a:r>
              <a:rPr lang="en-US" altLang="ko-KR" sz="36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sym typeface="Arial"/>
              </a:rPr>
              <a:t>(</a:t>
            </a:r>
            <a:r>
              <a:rPr lang="en-US" altLang="ko-KR" sz="3600" b="1" dirty="0" err="1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sym typeface="Arial"/>
              </a:rPr>
              <a:t>GEdge</a:t>
            </a:r>
            <a:r>
              <a:rPr lang="en-US" altLang="ko-KR" sz="36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sym typeface="Arial"/>
              </a:rPr>
              <a:t> </a:t>
            </a:r>
            <a:r>
              <a:rPr lang="ko-KR" altLang="en-US" sz="36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sym typeface="Arial"/>
              </a:rPr>
              <a:t>플랫폼</a:t>
            </a:r>
            <a:r>
              <a:rPr lang="en-US" altLang="ko-KR" sz="36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sym typeface="Arial"/>
              </a:rPr>
              <a:t>)</a:t>
            </a:r>
            <a:r>
              <a:rPr lang="ko-KR" altLang="en-US" sz="36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sym typeface="Arial"/>
              </a:rPr>
              <a:t> 기술 개요</a:t>
            </a:r>
          </a:p>
        </p:txBody>
      </p:sp>
    </p:spTree>
    <p:extLst>
      <p:ext uri="{BB962C8B-B14F-4D97-AF65-F5344CB8AC3E}">
        <p14:creationId xmlns:p14="http://schemas.microsoft.com/office/powerpoint/2010/main" val="16943652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다리꼴 38">
            <a:extLst>
              <a:ext uri="{FF2B5EF4-FFF2-40B4-BE49-F238E27FC236}">
                <a16:creationId xmlns:a16="http://schemas.microsoft.com/office/drawing/2014/main" id="{41924876-0C9A-4BBE-BD8F-FC174E078C5A}"/>
              </a:ext>
            </a:extLst>
          </p:cNvPr>
          <p:cNvSpPr/>
          <p:nvPr/>
        </p:nvSpPr>
        <p:spPr>
          <a:xfrm>
            <a:off x="4506484" y="3806273"/>
            <a:ext cx="2957889" cy="820861"/>
          </a:xfrm>
          <a:prstGeom prst="trapezoid">
            <a:avLst>
              <a:gd name="adj" fmla="val 803070"/>
            </a:avLst>
          </a:prstGeom>
          <a:gradFill rotWithShape="1">
            <a:gsLst>
              <a:gs pos="0">
                <a:srgbClr val="B9D08C"/>
              </a:gs>
              <a:gs pos="72000">
                <a:srgbClr val="9BBB59">
                  <a:lumMod val="20000"/>
                  <a:lumOff val="80000"/>
                </a:srgbClr>
              </a:gs>
              <a:gs pos="88000">
                <a:sysClr val="window" lastClr="FFFFFF"/>
              </a:gs>
            </a:gsLst>
            <a:lin ang="5400000" scaled="1"/>
          </a:gradFill>
          <a:ln w="15875" cap="flat" cmpd="sng" algn="ctr">
            <a:noFill/>
            <a:prstDash val="solid"/>
          </a:ln>
          <a:effectLst/>
        </p:spPr>
        <p:txBody>
          <a:bodyPr lIns="72000" rIns="72000" rtlCol="0" anchor="t" anchorCtr="0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1" i="0" u="none" strike="noStrike" kern="0" cap="none" spc="-4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  <a:ea typeface="HY울릉도M" panose="02030600000101010101" pitchFamily="18" charset="-127"/>
              <a:cs typeface="+mn-cs"/>
            </a:endParaRPr>
          </a:p>
        </p:txBody>
      </p:sp>
      <p:sp>
        <p:nvSpPr>
          <p:cNvPr id="32" name="사다리꼴 31">
            <a:extLst>
              <a:ext uri="{FF2B5EF4-FFF2-40B4-BE49-F238E27FC236}">
                <a16:creationId xmlns:a16="http://schemas.microsoft.com/office/drawing/2014/main" id="{9379214A-B0BA-4B46-B384-972D3CA89D47}"/>
              </a:ext>
            </a:extLst>
          </p:cNvPr>
          <p:cNvSpPr/>
          <p:nvPr/>
        </p:nvSpPr>
        <p:spPr>
          <a:xfrm rot="16200000">
            <a:off x="5969717" y="2326453"/>
            <a:ext cx="2957889" cy="1327128"/>
          </a:xfrm>
          <a:prstGeom prst="trapezoid">
            <a:avLst>
              <a:gd name="adj" fmla="val 803070"/>
            </a:avLst>
          </a:prstGeom>
          <a:gradFill rotWithShape="1">
            <a:gsLst>
              <a:gs pos="0">
                <a:srgbClr val="B9D08C"/>
              </a:gs>
              <a:gs pos="72000">
                <a:srgbClr val="9BBB59">
                  <a:lumMod val="20000"/>
                  <a:lumOff val="80000"/>
                </a:srgbClr>
              </a:gs>
              <a:gs pos="88000">
                <a:sysClr val="window" lastClr="FFFFFF"/>
              </a:gs>
            </a:gsLst>
            <a:lin ang="5400000" scaled="1"/>
          </a:gradFill>
          <a:ln w="15875" cap="flat" cmpd="sng" algn="ctr">
            <a:noFill/>
            <a:prstDash val="solid"/>
          </a:ln>
          <a:effectLst/>
        </p:spPr>
        <p:txBody>
          <a:bodyPr lIns="72000" rIns="72000" rtlCol="0" anchor="t" anchorCtr="0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1" i="0" u="none" strike="noStrike" kern="0" cap="none" spc="-4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  <a:ea typeface="HY울릉도M" panose="02030600000101010101" pitchFamily="18" charset="-127"/>
              <a:cs typeface="+mn-cs"/>
            </a:endParaRPr>
          </a:p>
        </p:txBody>
      </p:sp>
      <p:sp>
        <p:nvSpPr>
          <p:cNvPr id="30" name="사다리꼴 29">
            <a:extLst>
              <a:ext uri="{FF2B5EF4-FFF2-40B4-BE49-F238E27FC236}">
                <a16:creationId xmlns:a16="http://schemas.microsoft.com/office/drawing/2014/main" id="{6272218C-F408-48FC-BFCE-3A5B7CB6FD9F}"/>
              </a:ext>
            </a:extLst>
          </p:cNvPr>
          <p:cNvSpPr/>
          <p:nvPr/>
        </p:nvSpPr>
        <p:spPr>
          <a:xfrm rot="16200000" flipV="1">
            <a:off x="2940679" y="2335848"/>
            <a:ext cx="2957889" cy="1399778"/>
          </a:xfrm>
          <a:prstGeom prst="trapezoid">
            <a:avLst>
              <a:gd name="adj" fmla="val 803070"/>
            </a:avLst>
          </a:prstGeom>
          <a:gradFill rotWithShape="1">
            <a:gsLst>
              <a:gs pos="0">
                <a:srgbClr val="B9D08C"/>
              </a:gs>
              <a:gs pos="72000">
                <a:srgbClr val="9BBB59">
                  <a:lumMod val="20000"/>
                  <a:lumOff val="80000"/>
                </a:srgbClr>
              </a:gs>
              <a:gs pos="88000">
                <a:sysClr val="window" lastClr="FFFFFF"/>
              </a:gs>
            </a:gsLst>
            <a:lin ang="5400000" scaled="1"/>
          </a:gradFill>
          <a:ln w="15875" cap="flat" cmpd="sng" algn="ctr">
            <a:noFill/>
            <a:prstDash val="solid"/>
          </a:ln>
          <a:effectLst/>
        </p:spPr>
        <p:txBody>
          <a:bodyPr lIns="72000" rIns="72000" rtlCol="0" anchor="t" anchorCtr="0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1" i="0" u="none" strike="noStrike" kern="0" cap="none" spc="-4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  <a:ea typeface="HY울릉도M" panose="02030600000101010101" pitchFamily="18" charset="-127"/>
              <a:cs typeface="+mn-cs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E6FB3EE-EE99-4832-B204-9EE2A26CC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>
                <a:solidFill>
                  <a:schemeClr val="accent1">
                    <a:lumMod val="50000"/>
                  </a:schemeClr>
                </a:solidFill>
                <a:sym typeface="Arial"/>
              </a:rPr>
              <a:t>GEdge</a:t>
            </a:r>
            <a:r>
              <a:rPr lang="en-US" altLang="ko-KR" dirty="0">
                <a:solidFill>
                  <a:schemeClr val="accent1">
                    <a:lumMod val="50000"/>
                  </a:schemeClr>
                </a:solidFill>
                <a:sym typeface="Arial"/>
              </a:rPr>
              <a:t> </a:t>
            </a:r>
            <a:r>
              <a:rPr lang="ko-KR" altLang="en-US" dirty="0">
                <a:solidFill>
                  <a:schemeClr val="accent1">
                    <a:lumMod val="50000"/>
                  </a:schemeClr>
                </a:solidFill>
                <a:sym typeface="Arial"/>
              </a:rPr>
              <a:t>플랫폼 기술 공유</a:t>
            </a:r>
            <a:endParaRPr lang="ko-KR" altLang="en-US" dirty="0"/>
          </a:p>
        </p:txBody>
      </p:sp>
      <p:sp>
        <p:nvSpPr>
          <p:cNvPr id="5" name="Shape 194">
            <a:extLst>
              <a:ext uri="{FF2B5EF4-FFF2-40B4-BE49-F238E27FC236}">
                <a16:creationId xmlns:a16="http://schemas.microsoft.com/office/drawing/2014/main" id="{69687232-B894-4716-A901-E2F6BD397205}"/>
              </a:ext>
            </a:extLst>
          </p:cNvPr>
          <p:cNvSpPr txBox="1"/>
          <p:nvPr/>
        </p:nvSpPr>
        <p:spPr>
          <a:xfrm>
            <a:off x="406248" y="157576"/>
            <a:ext cx="277320" cy="57445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ctr" anchorCtr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spcBef>
                <a:spcPts val="0"/>
              </a:spcBef>
              <a:buSzPct val="25000"/>
            </a:pPr>
            <a:r>
              <a:rPr lang="es-ES" altLang="ko-KR" sz="3733" b="1" dirty="0">
                <a:solidFill>
                  <a:schemeClr val="bg1"/>
                </a:solidFill>
                <a:latin typeface="맑은 고딕" panose="020B0503020000020004" pitchFamily="50" charset="-127"/>
                <a:sym typeface="Arial"/>
              </a:rPr>
              <a:t>2</a:t>
            </a:r>
            <a:endParaRPr lang="ko-KR" altLang="en-US" sz="3733" b="1" dirty="0">
              <a:solidFill>
                <a:schemeClr val="bg1"/>
              </a:solidFill>
              <a:latin typeface="맑은 고딕" panose="020B0503020000020004" pitchFamily="50" charset="-127"/>
              <a:sym typeface="Arial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1CF4CD52-4365-42FB-B82D-FA458137F3A6}"/>
              </a:ext>
            </a:extLst>
          </p:cNvPr>
          <p:cNvGrpSpPr/>
          <p:nvPr/>
        </p:nvGrpSpPr>
        <p:grpSpPr>
          <a:xfrm>
            <a:off x="5087888" y="2132856"/>
            <a:ext cx="1654539" cy="1656184"/>
            <a:chOff x="4283968" y="3429000"/>
            <a:chExt cx="1584000" cy="1584337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0F9D963A-5995-461F-B952-FA2CF52F63DD}"/>
                </a:ext>
              </a:extLst>
            </p:cNvPr>
            <p:cNvGrpSpPr/>
            <p:nvPr/>
          </p:nvGrpSpPr>
          <p:grpSpPr>
            <a:xfrm>
              <a:off x="4283968" y="3429000"/>
              <a:ext cx="1584000" cy="1584337"/>
              <a:chOff x="4957672" y="2572398"/>
              <a:chExt cx="2299023" cy="2299023"/>
            </a:xfrm>
          </p:grpSpPr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6BBA55D7-05D8-463E-82FE-4525E0B1C1EB}"/>
                  </a:ext>
                </a:extLst>
              </p:cNvPr>
              <p:cNvSpPr/>
              <p:nvPr/>
            </p:nvSpPr>
            <p:spPr>
              <a:xfrm>
                <a:off x="4957672" y="2572398"/>
                <a:ext cx="2299023" cy="2299023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DEDED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4635C1C5-AD54-47A5-80B3-47E2FE64AB9F}"/>
                  </a:ext>
                </a:extLst>
              </p:cNvPr>
              <p:cNvSpPr/>
              <p:nvPr/>
            </p:nvSpPr>
            <p:spPr>
              <a:xfrm>
                <a:off x="5043546" y="2658272"/>
                <a:ext cx="2127274" cy="2127274"/>
              </a:xfrm>
              <a:prstGeom prst="ellipse">
                <a:avLst/>
              </a:prstGeom>
              <a:solidFill>
                <a:srgbClr val="DEDEDE"/>
              </a:solidFill>
              <a:ln w="34925">
                <a:solidFill>
                  <a:srgbClr val="DEDED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2" name="타원 21">
                <a:extLst>
                  <a:ext uri="{FF2B5EF4-FFF2-40B4-BE49-F238E27FC236}">
                    <a16:creationId xmlns:a16="http://schemas.microsoft.com/office/drawing/2014/main" id="{1FFF7C34-E2D8-47FB-8BA7-446F91479FF2}"/>
                  </a:ext>
                </a:extLst>
              </p:cNvPr>
              <p:cNvSpPr/>
              <p:nvPr/>
            </p:nvSpPr>
            <p:spPr>
              <a:xfrm>
                <a:off x="5243183" y="2857909"/>
                <a:ext cx="1728000" cy="1728000"/>
              </a:xfrm>
              <a:prstGeom prst="ellipse">
                <a:avLst/>
              </a:prstGeom>
              <a:solidFill>
                <a:srgbClr val="CFCFCF"/>
              </a:solidFill>
              <a:ln w="12700">
                <a:noFill/>
              </a:ln>
              <a:effectLst>
                <a:innerShdw blurRad="165100" dist="76200" dir="14400000">
                  <a:schemeClr val="tx1">
                    <a:lumMod val="65000"/>
                    <a:lumOff val="35000"/>
                    <a:alpha val="50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pic>
            <p:nvPicPr>
              <p:cNvPr id="25" name="그림 24">
                <a:extLst>
                  <a:ext uri="{FF2B5EF4-FFF2-40B4-BE49-F238E27FC236}">
                    <a16:creationId xmlns:a16="http://schemas.microsoft.com/office/drawing/2014/main" id="{3B7DD9D2-DC39-49ED-B7F7-FB80D42974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291008" y="3361366"/>
                <a:ext cx="1574819" cy="989550"/>
              </a:xfrm>
              <a:prstGeom prst="rect">
                <a:avLst/>
              </a:prstGeom>
            </p:spPr>
          </p:pic>
        </p:grp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8230F32C-14AF-4703-8CEC-FCC43F0CFEF2}"/>
                </a:ext>
              </a:extLst>
            </p:cNvPr>
            <p:cNvSpPr/>
            <p:nvPr/>
          </p:nvSpPr>
          <p:spPr>
            <a:xfrm>
              <a:off x="5056099" y="4005064"/>
              <a:ext cx="495732" cy="72003"/>
            </a:xfrm>
            <a:prstGeom prst="rect">
              <a:avLst/>
            </a:prstGeom>
            <a:solidFill>
              <a:srgbClr val="CFCF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ko-KR" altLang="en-US" sz="700" b="1" dirty="0">
                <a:solidFill>
                  <a:srgbClr val="233F7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553DAE30-1FF2-474D-8A2F-D7D9732DC7D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04041" y="3972705"/>
              <a:ext cx="1143852" cy="704038"/>
            </a:xfrm>
            <a:prstGeom prst="rect">
              <a:avLst/>
            </a:prstGeom>
          </p:spPr>
        </p:pic>
      </p:grpSp>
      <p:sp>
        <p:nvSpPr>
          <p:cNvPr id="26" name="Google Shape;907;g3407584cf4_0_266">
            <a:extLst>
              <a:ext uri="{FF2B5EF4-FFF2-40B4-BE49-F238E27FC236}">
                <a16:creationId xmlns:a16="http://schemas.microsoft.com/office/drawing/2014/main" id="{15AC9A44-A087-4229-9529-F16B92D66D0B}"/>
              </a:ext>
            </a:extLst>
          </p:cNvPr>
          <p:cNvSpPr/>
          <p:nvPr/>
        </p:nvSpPr>
        <p:spPr>
          <a:xfrm>
            <a:off x="683568" y="1269355"/>
            <a:ext cx="2951176" cy="318458"/>
          </a:xfrm>
          <a:prstGeom prst="roundRect">
            <a:avLst>
              <a:gd name="adj" fmla="val 16667"/>
            </a:avLst>
          </a:prstGeom>
          <a:solidFill>
            <a:srgbClr val="C55A11"/>
          </a:solidFill>
          <a:ln>
            <a:noFill/>
          </a:ln>
        </p:spPr>
        <p:txBody>
          <a:bodyPr spcFirstLastPara="1" wrap="square" lIns="134983" tIns="67473" rIns="134983" bIns="67473" anchor="ctr" anchorCtr="0">
            <a:noAutofit/>
          </a:bodyPr>
          <a:lstStyle/>
          <a:p>
            <a:pPr algn="ctr"/>
            <a:r>
              <a:rPr lang="ko-KR" altLang="en-US" sz="1772" b="1">
                <a:solidFill>
                  <a:schemeClr val="bg1"/>
                </a:solidFill>
                <a:latin typeface="Arial" panose="020B0604020202020204" pitchFamily="34" charset="0"/>
                <a:ea typeface="나눔바른고딕" panose="020B0603020101020101" pitchFamily="50" charset="-127"/>
                <a:cs typeface="Arial" panose="020B0604020202020204" pitchFamily="34" charset="0"/>
                <a:sym typeface="Arial"/>
              </a:rPr>
              <a:t>깃허브</a:t>
            </a:r>
            <a:r>
              <a:rPr lang="ko-KR" altLang="en-US" sz="1772" b="1" dirty="0">
                <a:solidFill>
                  <a:schemeClr val="bg1"/>
                </a:solidFill>
                <a:latin typeface="Arial" panose="020B0604020202020204" pitchFamily="34" charset="0"/>
                <a:ea typeface="나눔바른고딕" panose="020B0603020101020101" pitchFamily="50" charset="-127"/>
                <a:cs typeface="Arial" panose="020B0604020202020204" pitchFamily="34" charset="0"/>
                <a:sym typeface="Arial"/>
              </a:rPr>
              <a:t> 저장소</a:t>
            </a:r>
            <a:endParaRPr lang="en-US" altLang="ko-KR" sz="1772" b="1" dirty="0">
              <a:solidFill>
                <a:schemeClr val="bg1"/>
              </a:solidFill>
              <a:latin typeface="Arial" panose="020B0604020202020204" pitchFamily="34" charset="0"/>
              <a:ea typeface="나눔바른고딕" panose="020B0603020101020101" pitchFamily="50" charset="-127"/>
              <a:cs typeface="Arial" panose="020B0604020202020204" pitchFamily="34" charset="0"/>
              <a:sym typeface="Arial"/>
            </a:endParaRPr>
          </a:p>
        </p:txBody>
      </p:sp>
      <p:sp>
        <p:nvSpPr>
          <p:cNvPr id="27" name="Google Shape;907;g3407584cf4_0_266">
            <a:extLst>
              <a:ext uri="{FF2B5EF4-FFF2-40B4-BE49-F238E27FC236}">
                <a16:creationId xmlns:a16="http://schemas.microsoft.com/office/drawing/2014/main" id="{D076885D-269E-40AF-ADD0-EA689D05DA29}"/>
              </a:ext>
            </a:extLst>
          </p:cNvPr>
          <p:cNvSpPr/>
          <p:nvPr/>
        </p:nvSpPr>
        <p:spPr>
          <a:xfrm>
            <a:off x="8328248" y="1268760"/>
            <a:ext cx="2951176" cy="318458"/>
          </a:xfrm>
          <a:prstGeom prst="roundRect">
            <a:avLst>
              <a:gd name="adj" fmla="val 16667"/>
            </a:avLst>
          </a:prstGeom>
          <a:solidFill>
            <a:srgbClr val="C55A11"/>
          </a:solidFill>
          <a:ln>
            <a:noFill/>
          </a:ln>
        </p:spPr>
        <p:txBody>
          <a:bodyPr spcFirstLastPara="1" wrap="square" lIns="134983" tIns="67473" rIns="134983" bIns="67473" anchor="ctr" anchorCtr="0">
            <a:noAutofit/>
          </a:bodyPr>
          <a:lstStyle/>
          <a:p>
            <a:pPr algn="ctr"/>
            <a:r>
              <a:rPr lang="ko-KR" altLang="en-US" sz="1772" b="1" dirty="0" err="1">
                <a:solidFill>
                  <a:schemeClr val="bg1"/>
                </a:solidFill>
                <a:latin typeface="Arial" panose="020B0604020202020204" pitchFamily="34" charset="0"/>
                <a:ea typeface="나눔바른고딕" panose="020B0603020101020101" pitchFamily="50" charset="-127"/>
                <a:cs typeface="Arial" panose="020B0604020202020204" pitchFamily="34" charset="0"/>
                <a:sym typeface="Arial"/>
              </a:rPr>
              <a:t>깃허브</a:t>
            </a:r>
            <a:r>
              <a:rPr lang="ko-KR" altLang="en-US" sz="1772" b="1" dirty="0">
                <a:solidFill>
                  <a:schemeClr val="bg1"/>
                </a:solidFill>
                <a:latin typeface="Arial" panose="020B0604020202020204" pitchFamily="34" charset="0"/>
                <a:ea typeface="나눔바른고딕" panose="020B0603020101020101" pitchFamily="50" charset="-127"/>
                <a:cs typeface="Arial" panose="020B0604020202020204" pitchFamily="34" charset="0"/>
                <a:sym typeface="Arial"/>
              </a:rPr>
              <a:t> 블로그</a:t>
            </a:r>
            <a:endParaRPr lang="en-US" altLang="ko-KR" sz="1772" b="1" dirty="0">
              <a:solidFill>
                <a:schemeClr val="bg1"/>
              </a:solidFill>
              <a:latin typeface="Arial" panose="020B0604020202020204" pitchFamily="34" charset="0"/>
              <a:ea typeface="나눔바른고딕" panose="020B0603020101020101" pitchFamily="50" charset="-127"/>
              <a:cs typeface="Arial" panose="020B0604020202020204" pitchFamily="34" charset="0"/>
              <a:sym typeface="Arial"/>
            </a:endParaRPr>
          </a:p>
        </p:txBody>
      </p:sp>
      <p:sp>
        <p:nvSpPr>
          <p:cNvPr id="28" name="Google Shape;907;g3407584cf4_0_266">
            <a:extLst>
              <a:ext uri="{FF2B5EF4-FFF2-40B4-BE49-F238E27FC236}">
                <a16:creationId xmlns:a16="http://schemas.microsoft.com/office/drawing/2014/main" id="{FE9EFA0B-4AC7-448A-82B6-CA29B930EFDD}"/>
              </a:ext>
            </a:extLst>
          </p:cNvPr>
          <p:cNvSpPr/>
          <p:nvPr/>
        </p:nvSpPr>
        <p:spPr>
          <a:xfrm>
            <a:off x="4506484" y="6238819"/>
            <a:ext cx="2951176" cy="318458"/>
          </a:xfrm>
          <a:prstGeom prst="roundRect">
            <a:avLst>
              <a:gd name="adj" fmla="val 16667"/>
            </a:avLst>
          </a:prstGeom>
          <a:solidFill>
            <a:srgbClr val="C55A11"/>
          </a:solidFill>
          <a:ln>
            <a:noFill/>
          </a:ln>
        </p:spPr>
        <p:txBody>
          <a:bodyPr spcFirstLastPara="1" wrap="square" lIns="134983" tIns="67473" rIns="134983" bIns="67473" anchor="ctr" anchorCtr="0">
            <a:noAutofit/>
          </a:bodyPr>
          <a:lstStyle/>
          <a:p>
            <a:pPr algn="ctr"/>
            <a:r>
              <a:rPr lang="ko-KR" altLang="en-US" sz="1772" b="1" dirty="0">
                <a:solidFill>
                  <a:schemeClr val="bg1"/>
                </a:solidFill>
                <a:latin typeface="Arial" panose="020B0604020202020204" pitchFamily="34" charset="0"/>
                <a:ea typeface="나눔바른고딕" panose="020B0603020101020101" pitchFamily="50" charset="-127"/>
                <a:cs typeface="Arial" panose="020B0604020202020204" pitchFamily="34" charset="0"/>
                <a:sym typeface="Arial"/>
              </a:rPr>
              <a:t>유투브 채널</a:t>
            </a:r>
            <a:endParaRPr lang="en-US" altLang="ko-KR" sz="1772" b="1" dirty="0">
              <a:solidFill>
                <a:schemeClr val="bg1"/>
              </a:solidFill>
              <a:latin typeface="Arial" panose="020B0604020202020204" pitchFamily="34" charset="0"/>
              <a:ea typeface="나눔바른고딕" panose="020B0603020101020101" pitchFamily="50" charset="-127"/>
              <a:cs typeface="Arial" panose="020B0604020202020204" pitchFamily="34" charset="0"/>
              <a:sym typeface="Arial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62C512B-A49F-47B5-920D-5230E445F0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8315" y="1885098"/>
            <a:ext cx="2420555" cy="248985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ED62696-CC1D-4361-8FB3-A69EDB729A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6587" y="2477988"/>
            <a:ext cx="2398032" cy="227687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7B75095-0FAA-4B60-BE3D-E61F410399D6}"/>
              </a:ext>
            </a:extLst>
          </p:cNvPr>
          <p:cNvSpPr txBox="1"/>
          <p:nvPr/>
        </p:nvSpPr>
        <p:spPr>
          <a:xfrm>
            <a:off x="4007768" y="2766775"/>
            <a:ext cx="11521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소스코드</a:t>
            </a:r>
            <a:r>
              <a:rPr lang="en-US" altLang="ko-KR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</a:t>
            </a:r>
          </a:p>
          <a:p>
            <a:r>
              <a:rPr lang="ko-KR" altLang="en-US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개발문서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B003375-6664-466B-83DD-A3058BC41A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83198" y="1931642"/>
            <a:ext cx="2209255" cy="2608609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A8A250E0-D5D5-40F3-8ADF-CDBC58F7250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99052" y="2135523"/>
            <a:ext cx="2209255" cy="2784052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B899BACC-3352-48EF-A006-F86C2B3AC36E}"/>
              </a:ext>
            </a:extLst>
          </p:cNvPr>
          <p:cNvSpPr txBox="1"/>
          <p:nvPr/>
        </p:nvSpPr>
        <p:spPr>
          <a:xfrm>
            <a:off x="6842927" y="2782328"/>
            <a:ext cx="11521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행사 공지</a:t>
            </a:r>
            <a:r>
              <a:rPr lang="en-US" altLang="ko-KR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</a:t>
            </a:r>
          </a:p>
          <a:p>
            <a:r>
              <a:rPr lang="ko-KR" altLang="en-US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유용한 정보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5347EC60-B831-43BF-9824-C9E62B92FD09}"/>
              </a:ext>
            </a:extLst>
          </p:cNvPr>
          <p:cNvSpPr/>
          <p:nvPr/>
        </p:nvSpPr>
        <p:spPr>
          <a:xfrm>
            <a:off x="3737097" y="6555902"/>
            <a:ext cx="480717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dirty="0">
                <a:solidFill>
                  <a:schemeClr val="tx2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https://www.youtube.com/channel/UCL-95MUJVDOS4HSlKZGLatg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F9DC1E08-03EE-4302-A9AF-BE9208C5EF1B}"/>
              </a:ext>
            </a:extLst>
          </p:cNvPr>
          <p:cNvSpPr/>
          <p:nvPr/>
        </p:nvSpPr>
        <p:spPr>
          <a:xfrm>
            <a:off x="8626575" y="1603656"/>
            <a:ext cx="241304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dirty="0">
                <a:solidFill>
                  <a:schemeClr val="tx2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https://gedge-platform.github.io/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121CB674-34B6-44FB-A54D-060C1B544CD0}"/>
              </a:ext>
            </a:extLst>
          </p:cNvPr>
          <p:cNvSpPr/>
          <p:nvPr/>
        </p:nvSpPr>
        <p:spPr>
          <a:xfrm>
            <a:off x="905144" y="1562894"/>
            <a:ext cx="264048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dirty="0">
                <a:solidFill>
                  <a:schemeClr val="tx2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https://</a:t>
            </a:r>
            <a:r>
              <a:rPr lang="en-US" altLang="ko-KR" sz="1100" dirty="0">
                <a:solidFill>
                  <a:schemeClr val="tx2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girthub.com/</a:t>
            </a:r>
            <a:r>
              <a:rPr lang="ko-KR" altLang="en-US" sz="1100" dirty="0" err="1">
                <a:solidFill>
                  <a:schemeClr val="tx2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gedge-platform</a:t>
            </a:r>
            <a:endParaRPr lang="ko-KR" altLang="en-US" sz="1100" dirty="0">
              <a:solidFill>
                <a:schemeClr val="tx2">
                  <a:lumMod val="7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7D36392A-48D2-4B10-8D47-BF6E7E2BBE6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80774" y="4527045"/>
            <a:ext cx="3143063" cy="1679552"/>
          </a:xfrm>
          <a:prstGeom prst="rect">
            <a:avLst/>
          </a:prstGeom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D8DE684A-DA7A-4F44-B7E1-E25F10E7415C}"/>
              </a:ext>
            </a:extLst>
          </p:cNvPr>
          <p:cNvSpPr/>
          <p:nvPr/>
        </p:nvSpPr>
        <p:spPr>
          <a:xfrm>
            <a:off x="4778524" y="4748919"/>
            <a:ext cx="612644" cy="81294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3F85F00-4D0E-42AF-BD6B-CDAF55DEFAE9}"/>
              </a:ext>
            </a:extLst>
          </p:cNvPr>
          <p:cNvSpPr txBox="1"/>
          <p:nvPr/>
        </p:nvSpPr>
        <p:spPr>
          <a:xfrm>
            <a:off x="5149596" y="4121050"/>
            <a:ext cx="1686831" cy="268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컨퍼런스 발표 영상</a:t>
            </a:r>
            <a:endParaRPr lang="ko-KR" altLang="en-US" sz="1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2409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E6FB3EE-EE99-4832-B204-9EE2A26CC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>
                <a:solidFill>
                  <a:schemeClr val="accent1">
                    <a:lumMod val="50000"/>
                  </a:schemeClr>
                </a:solidFill>
                <a:sym typeface="Arial"/>
              </a:rPr>
              <a:t>GEdge</a:t>
            </a:r>
            <a:r>
              <a:rPr lang="en-US" altLang="ko-KR" dirty="0">
                <a:solidFill>
                  <a:schemeClr val="accent1">
                    <a:lumMod val="50000"/>
                  </a:schemeClr>
                </a:solidFill>
                <a:sym typeface="Arial"/>
              </a:rPr>
              <a:t> </a:t>
            </a:r>
            <a:r>
              <a:rPr lang="ko-KR" altLang="en-US" dirty="0">
                <a:solidFill>
                  <a:schemeClr val="accent1">
                    <a:lumMod val="50000"/>
                  </a:schemeClr>
                </a:solidFill>
                <a:sym typeface="Arial"/>
              </a:rPr>
              <a:t>플랫폼 소스코드 릴리즈</a:t>
            </a:r>
            <a:endParaRPr lang="ko-KR" altLang="en-US" dirty="0"/>
          </a:p>
        </p:txBody>
      </p:sp>
      <p:sp>
        <p:nvSpPr>
          <p:cNvPr id="5" name="Shape 194">
            <a:extLst>
              <a:ext uri="{FF2B5EF4-FFF2-40B4-BE49-F238E27FC236}">
                <a16:creationId xmlns:a16="http://schemas.microsoft.com/office/drawing/2014/main" id="{69687232-B894-4716-A901-E2F6BD397205}"/>
              </a:ext>
            </a:extLst>
          </p:cNvPr>
          <p:cNvSpPr txBox="1"/>
          <p:nvPr/>
        </p:nvSpPr>
        <p:spPr>
          <a:xfrm>
            <a:off x="406248" y="157576"/>
            <a:ext cx="277320" cy="57445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ctr" anchorCtr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spcBef>
                <a:spcPts val="0"/>
              </a:spcBef>
              <a:buSzPct val="25000"/>
            </a:pPr>
            <a:r>
              <a:rPr lang="en-US" altLang="ko-KR" sz="3733" b="1" dirty="0">
                <a:solidFill>
                  <a:schemeClr val="bg1"/>
                </a:solidFill>
                <a:latin typeface="맑은 고딕" panose="020B0503020000020004" pitchFamily="50" charset="-127"/>
                <a:sym typeface="Arial"/>
              </a:rPr>
              <a:t>3</a:t>
            </a:r>
            <a:endParaRPr lang="ko-KR" altLang="en-US" sz="3733" b="1" dirty="0">
              <a:solidFill>
                <a:schemeClr val="bg1"/>
              </a:solidFill>
              <a:latin typeface="맑은 고딕" panose="020B0503020000020004" pitchFamily="50" charset="-127"/>
              <a:sym typeface="Arial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055F3D9-9E8B-425A-A673-C6154255EA73}"/>
              </a:ext>
            </a:extLst>
          </p:cNvPr>
          <p:cNvSpPr/>
          <p:nvPr/>
        </p:nvSpPr>
        <p:spPr>
          <a:xfrm>
            <a:off x="154118" y="1123479"/>
            <a:ext cx="11665641" cy="574453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ts val="2100"/>
              </a:lnSpc>
            </a:pPr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     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2" name="Shape 194">
            <a:extLst>
              <a:ext uri="{FF2B5EF4-FFF2-40B4-BE49-F238E27FC236}">
                <a16:creationId xmlns:a16="http://schemas.microsoft.com/office/drawing/2014/main" id="{D06859DE-0E3A-4CBC-A274-71C391071D04}"/>
              </a:ext>
            </a:extLst>
          </p:cNvPr>
          <p:cNvSpPr txBox="1"/>
          <p:nvPr/>
        </p:nvSpPr>
        <p:spPr>
          <a:xfrm>
            <a:off x="708648" y="1132364"/>
            <a:ext cx="11245080" cy="6420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 anchorCtr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spcBef>
                <a:spcPts val="0"/>
              </a:spcBef>
              <a:buSzPct val="25000"/>
            </a:pPr>
            <a:r>
              <a:rPr lang="ko-KR" altLang="en-US" sz="2000" b="1" dirty="0" err="1">
                <a:solidFill>
                  <a:srgbClr val="25406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sym typeface="Arial"/>
              </a:rPr>
              <a:t>깃허브</a:t>
            </a:r>
            <a:r>
              <a:rPr lang="ko-KR" altLang="en-US" sz="2000" b="1" dirty="0">
                <a:solidFill>
                  <a:srgbClr val="25406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sym typeface="Arial"/>
              </a:rPr>
              <a:t> 저장소를 통한 연 </a:t>
            </a:r>
            <a:r>
              <a:rPr lang="en-US" altLang="ko-KR" sz="2000" b="1" dirty="0">
                <a:solidFill>
                  <a:srgbClr val="25406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sym typeface="Arial"/>
              </a:rPr>
              <a:t>2</a:t>
            </a:r>
            <a:r>
              <a:rPr lang="ko-KR" altLang="en-US" sz="2000" b="1" dirty="0">
                <a:solidFill>
                  <a:srgbClr val="25406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sym typeface="Arial"/>
              </a:rPr>
              <a:t>회 소스코드 릴리즈</a:t>
            </a:r>
            <a:endParaRPr lang="en-US" altLang="ko-KR" sz="2000" b="1" dirty="0">
              <a:solidFill>
                <a:srgbClr val="25406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sym typeface="Arial"/>
            </a:endParaRPr>
          </a:p>
          <a:p>
            <a:pPr>
              <a:lnSpc>
                <a:spcPts val="2900"/>
              </a:lnSpc>
              <a:spcBef>
                <a:spcPts val="0"/>
              </a:spcBef>
              <a:buSzPct val="25000"/>
            </a:pPr>
            <a:r>
              <a:rPr lang="ko-KR" altLang="en-US" spc="-50" dirty="0"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      </a:t>
            </a:r>
            <a:endParaRPr lang="en-US" altLang="ko-KR" spc="-50" dirty="0"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A377CC2F-F8A1-4CE3-AFA5-71FAA432D1B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344" y="1174605"/>
            <a:ext cx="263540" cy="278786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8D602D0E-8766-4B8C-B20E-84D394878A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03" y="4941168"/>
            <a:ext cx="4464496" cy="1099562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B184834F-AFD7-4914-8525-4EB91F6A8015}"/>
              </a:ext>
            </a:extLst>
          </p:cNvPr>
          <p:cNvSpPr/>
          <p:nvPr/>
        </p:nvSpPr>
        <p:spPr>
          <a:xfrm>
            <a:off x="62103" y="6040730"/>
            <a:ext cx="3970053" cy="6140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lvl="0" indent="-17145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kumimoji="0" lang="ko-KR" altLang="en-US" sz="1200" b="1" spc="-130" dirty="0">
                <a:solidFill>
                  <a:prstClr val="black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사업 연차별로 ‘</a:t>
            </a:r>
            <a:r>
              <a:rPr kumimoji="0" lang="ko-KR" altLang="en-US" sz="1200" b="1" spc="-130" dirty="0" err="1">
                <a:solidFill>
                  <a:prstClr val="black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주’버전을</a:t>
            </a:r>
            <a:r>
              <a:rPr kumimoji="0" lang="en-US" altLang="ko-KR" sz="1200" b="1" spc="-130" dirty="0">
                <a:solidFill>
                  <a:prstClr val="black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kumimoji="0" lang="ko-KR" altLang="en-US" sz="1200" b="1" spc="-130" dirty="0">
                <a:solidFill>
                  <a:prstClr val="black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연차내 새로운 기능 </a:t>
            </a:r>
            <a:r>
              <a:rPr kumimoji="0" lang="ko-KR" altLang="en-US" sz="1200" b="1" spc="-130" dirty="0" err="1">
                <a:solidFill>
                  <a:prstClr val="black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추가시</a:t>
            </a:r>
            <a:r>
              <a:rPr kumimoji="0" lang="ko-KR" altLang="en-US" sz="1200" b="1" spc="-130" dirty="0">
                <a:solidFill>
                  <a:prstClr val="black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‘부’ 버전을</a:t>
            </a:r>
            <a:r>
              <a:rPr kumimoji="0" lang="en-US" altLang="ko-KR" sz="1200" b="1" spc="-130" dirty="0">
                <a:solidFill>
                  <a:prstClr val="black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kumimoji="0" lang="ko-KR" altLang="en-US" sz="1200" b="1" spc="-130" dirty="0">
                <a:solidFill>
                  <a:prstClr val="black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기존 버전의 버그 </a:t>
            </a:r>
            <a:r>
              <a:rPr kumimoji="0" lang="ko-KR" altLang="en-US" sz="1200" b="1" spc="-130" dirty="0" err="1">
                <a:solidFill>
                  <a:prstClr val="black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수정시</a:t>
            </a:r>
            <a:r>
              <a:rPr kumimoji="0" lang="ko-KR" altLang="en-US" sz="1200" b="1" spc="-130" dirty="0">
                <a:solidFill>
                  <a:prstClr val="black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‘</a:t>
            </a:r>
            <a:r>
              <a:rPr kumimoji="0" lang="ko-KR" altLang="en-US" sz="1200" b="1" spc="-130" dirty="0" err="1">
                <a:solidFill>
                  <a:prstClr val="black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수’를</a:t>
            </a:r>
            <a:r>
              <a:rPr kumimoji="0" lang="ko-KR" altLang="en-US" sz="1200" b="1" spc="-130" dirty="0">
                <a:solidFill>
                  <a:prstClr val="black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올림</a:t>
            </a:r>
            <a:endParaRPr kumimoji="0" lang="en-US" altLang="ko-KR" sz="1200" b="1" spc="-130" dirty="0">
              <a:solidFill>
                <a:prstClr val="black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0651BD9-86C9-4602-B3D3-5964C613DA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9345" y="2089382"/>
            <a:ext cx="4218463" cy="2533609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BE2664F8-52A3-4922-9405-99E0E5EE21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83832" y="1871262"/>
            <a:ext cx="4677335" cy="486916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60439B8-F54A-4E46-903C-78B51A6B2A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68504" y="1877652"/>
            <a:ext cx="2761393" cy="3240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3338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28A0F72-49FB-4714-A622-FB382AEF63C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264352" y="6436184"/>
            <a:ext cx="2844800" cy="365125"/>
          </a:xfrm>
        </p:spPr>
        <p:txBody>
          <a:bodyPr/>
          <a:lstStyle/>
          <a:p>
            <a:pPr>
              <a:defRPr/>
            </a:pPr>
            <a:fld id="{867B3224-77C5-4173-91A9-4F7123CD03A0}" type="slidenum">
              <a:rPr lang="ko-KR" altLang="en-US" smtClean="0"/>
              <a:pPr>
                <a:defRPr/>
              </a:pPr>
              <a:t>21</a:t>
            </a:fld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E6FB3EE-EE99-4832-B204-9EE2A26CC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>
                <a:solidFill>
                  <a:schemeClr val="accent1">
                    <a:lumMod val="50000"/>
                  </a:schemeClr>
                </a:solidFill>
                <a:sym typeface="Arial"/>
              </a:rPr>
              <a:t>GEdge</a:t>
            </a:r>
            <a:r>
              <a:rPr lang="en-US" altLang="ko-KR" dirty="0">
                <a:solidFill>
                  <a:schemeClr val="accent1">
                    <a:lumMod val="50000"/>
                  </a:schemeClr>
                </a:solidFill>
                <a:sym typeface="Arial"/>
              </a:rPr>
              <a:t> </a:t>
            </a:r>
            <a:r>
              <a:rPr lang="ko-KR" altLang="en-US" dirty="0">
                <a:solidFill>
                  <a:schemeClr val="accent1">
                    <a:lumMod val="50000"/>
                  </a:schemeClr>
                </a:solidFill>
                <a:sym typeface="Arial"/>
              </a:rPr>
              <a:t>플랫폼 오픈 컨퍼런스</a:t>
            </a:r>
            <a:endParaRPr lang="ko-KR" altLang="en-US" dirty="0"/>
          </a:p>
        </p:txBody>
      </p:sp>
      <p:sp>
        <p:nvSpPr>
          <p:cNvPr id="5" name="Shape 194">
            <a:extLst>
              <a:ext uri="{FF2B5EF4-FFF2-40B4-BE49-F238E27FC236}">
                <a16:creationId xmlns:a16="http://schemas.microsoft.com/office/drawing/2014/main" id="{69687232-B894-4716-A901-E2F6BD397205}"/>
              </a:ext>
            </a:extLst>
          </p:cNvPr>
          <p:cNvSpPr txBox="1"/>
          <p:nvPr/>
        </p:nvSpPr>
        <p:spPr>
          <a:xfrm>
            <a:off x="406248" y="157576"/>
            <a:ext cx="277320" cy="57445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ctr" anchorCtr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spcBef>
                <a:spcPts val="0"/>
              </a:spcBef>
              <a:buSzPct val="25000"/>
            </a:pPr>
            <a:r>
              <a:rPr lang="en-US" altLang="ko-KR" sz="3733" b="1" dirty="0">
                <a:solidFill>
                  <a:schemeClr val="bg1"/>
                </a:solidFill>
                <a:latin typeface="맑은 고딕" panose="020B0503020000020004" pitchFamily="50" charset="-127"/>
                <a:sym typeface="Arial"/>
              </a:rPr>
              <a:t>4</a:t>
            </a:r>
            <a:endParaRPr lang="ko-KR" altLang="en-US" sz="3733" b="1" dirty="0">
              <a:solidFill>
                <a:schemeClr val="bg1"/>
              </a:solidFill>
              <a:latin typeface="맑은 고딕" panose="020B0503020000020004" pitchFamily="50" charset="-127"/>
              <a:sym typeface="Arial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3622181-677D-4EF1-B163-23B6D91F6203}"/>
              </a:ext>
            </a:extLst>
          </p:cNvPr>
          <p:cNvSpPr/>
          <p:nvPr/>
        </p:nvSpPr>
        <p:spPr>
          <a:xfrm>
            <a:off x="105681" y="1115581"/>
            <a:ext cx="11665641" cy="1089283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ts val="2100"/>
              </a:lnSpc>
            </a:pPr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     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7" name="텍스트 개체 틀 7">
            <a:extLst>
              <a:ext uri="{FF2B5EF4-FFF2-40B4-BE49-F238E27FC236}">
                <a16:creationId xmlns:a16="http://schemas.microsoft.com/office/drawing/2014/main" id="{07D0E7D5-9E17-49A0-98FA-2EAC9B0EC5A8}"/>
              </a:ext>
            </a:extLst>
          </p:cNvPr>
          <p:cNvSpPr txBox="1">
            <a:spLocks/>
          </p:cNvSpPr>
          <p:nvPr/>
        </p:nvSpPr>
        <p:spPr bwMode="auto">
          <a:xfrm>
            <a:off x="420678" y="1115580"/>
            <a:ext cx="11575205" cy="18813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rtl="0" fontAlgn="base" latinLnBrk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993300"/>
              </a:buClr>
              <a:buSzPct val="70000"/>
              <a:buFont typeface="Wingdings" pitchFamily="2" charset="2"/>
              <a:buChar char="l"/>
              <a:defRPr sz="2000" kern="1200">
                <a:solidFill>
                  <a:schemeClr val="tx1"/>
                </a:solidFill>
                <a:latin typeface="Book Antiqua" pitchFamily="18" charset="0"/>
                <a:ea typeface="맑은 고딕" pitchFamily="50" charset="-127"/>
                <a:cs typeface="+mn-cs"/>
              </a:defRPr>
            </a:lvl1pPr>
            <a:lvl2pPr marL="742950" indent="-285750" algn="l" rtl="0" fontAlgn="base" latinLnBrk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Book Antiqua" pitchFamily="18" charset="0"/>
                <a:ea typeface="맑은 고딕" pitchFamily="50" charset="-127"/>
                <a:cs typeface="+mn-cs"/>
              </a:defRPr>
            </a:lvl2pPr>
            <a:lvl3pPr marL="1143000" indent="-228600" algn="l" rtl="0" fontAlgn="base" latinLnBrk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Book Antiqua" pitchFamily="18" charset="0"/>
                <a:ea typeface="맑은 고딕" pitchFamily="50" charset="-127"/>
                <a:cs typeface="+mn-cs"/>
              </a:defRPr>
            </a:lvl3pPr>
            <a:lvl4pPr marL="1600200" indent="-228600" algn="l" rtl="0" fontAlgn="base" latinLnBrk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Book Antiqua" pitchFamily="18" charset="0"/>
                <a:ea typeface="맑은 고딕" pitchFamily="50" charset="-127"/>
                <a:cs typeface="+mn-cs"/>
              </a:defRPr>
            </a:lvl4pPr>
            <a:lvl5pPr marL="2057400" indent="-228600" algn="l" rtl="0" fontAlgn="base" latinLnBrk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»"/>
              <a:defRPr sz="1600" kern="1200">
                <a:solidFill>
                  <a:schemeClr val="tx1"/>
                </a:solidFill>
                <a:latin typeface="Book Antiqua" pitchFamily="18" charset="0"/>
                <a:ea typeface="맑은 고딕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b="1" dirty="0" err="1">
                <a:solidFill>
                  <a:srgbClr val="25406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sym typeface="Arial"/>
              </a:rPr>
              <a:t>GEdge</a:t>
            </a:r>
            <a:r>
              <a:rPr lang="en-US" altLang="ko-KR" sz="2400" b="1" dirty="0">
                <a:solidFill>
                  <a:srgbClr val="25406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sym typeface="Arial"/>
              </a:rPr>
              <a:t> </a:t>
            </a:r>
            <a:r>
              <a:rPr lang="ko-KR" altLang="en-US" sz="2400" b="1" dirty="0">
                <a:solidFill>
                  <a:srgbClr val="25406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sym typeface="Arial"/>
              </a:rPr>
              <a:t>플랫폼</a:t>
            </a:r>
            <a:r>
              <a:rPr lang="en-US" altLang="ko-KR" sz="2400" b="1" dirty="0">
                <a:solidFill>
                  <a:srgbClr val="25406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sym typeface="Arial"/>
              </a:rPr>
              <a:t> </a:t>
            </a:r>
            <a:r>
              <a:rPr lang="ko-KR" altLang="en-US" sz="2400" b="1" dirty="0">
                <a:solidFill>
                  <a:srgbClr val="25406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sym typeface="Arial"/>
              </a:rPr>
              <a:t>공개 </a:t>
            </a:r>
            <a:r>
              <a:rPr lang="en-US" altLang="ko-KR" sz="2400" b="1" dirty="0">
                <a:solidFill>
                  <a:srgbClr val="25406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sym typeface="Arial"/>
              </a:rPr>
              <a:t>SW </a:t>
            </a:r>
            <a:r>
              <a:rPr lang="ko-KR" altLang="en-US" sz="2400" b="1" dirty="0">
                <a:solidFill>
                  <a:srgbClr val="25406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sym typeface="Arial"/>
              </a:rPr>
              <a:t>오픈 컨퍼런스</a:t>
            </a:r>
            <a:endParaRPr lang="en-US" altLang="ko-KR" sz="2400" b="1" dirty="0">
              <a:solidFill>
                <a:srgbClr val="25406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sym typeface="Arial"/>
            </a:endParaRPr>
          </a:p>
          <a:p>
            <a:pPr lvl="1"/>
            <a:r>
              <a:rPr lang="en-US" altLang="ko-KR" spc="-50" dirty="0"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’20</a:t>
            </a:r>
            <a:r>
              <a:rPr lang="ko-KR" altLang="en-US" spc="-50" dirty="0"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년 </a:t>
            </a:r>
            <a:r>
              <a:rPr lang="en-US" altLang="ko-KR" spc="-50" dirty="0"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12</a:t>
            </a:r>
            <a:r>
              <a:rPr lang="ko-KR" altLang="en-US" spc="-50" dirty="0"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월 </a:t>
            </a:r>
            <a:r>
              <a:rPr lang="en-US" altLang="ko-KR" spc="-50" dirty="0"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1</a:t>
            </a:r>
            <a:r>
              <a:rPr lang="ko-KR" altLang="en-US" spc="-50" dirty="0"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회 컨퍼런스</a:t>
            </a:r>
            <a:r>
              <a:rPr lang="en-US" altLang="ko-KR" spc="-50" dirty="0"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, ’21</a:t>
            </a:r>
            <a:r>
              <a:rPr lang="ko-KR" altLang="en-US" spc="-50" dirty="0"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년 </a:t>
            </a:r>
            <a:r>
              <a:rPr lang="en-US" altLang="ko-KR" spc="-50" dirty="0"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7</a:t>
            </a:r>
            <a:r>
              <a:rPr lang="ko-KR" altLang="en-US" spc="-50" dirty="0"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월 </a:t>
            </a:r>
            <a:r>
              <a:rPr lang="en-US" altLang="ko-KR" spc="-50" dirty="0"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2</a:t>
            </a:r>
            <a:r>
              <a:rPr lang="ko-KR" altLang="en-US" spc="-50" dirty="0"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회 컨퍼런스 및 </a:t>
            </a:r>
            <a:r>
              <a:rPr lang="en-US" altLang="ko-KR" spc="-50" dirty="0"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 </a:t>
            </a:r>
            <a:r>
              <a:rPr lang="ko-KR" altLang="en-US" spc="-50" dirty="0"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＇</a:t>
            </a:r>
            <a:r>
              <a:rPr lang="en-US" altLang="ko-KR" spc="-50" dirty="0"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21</a:t>
            </a:r>
            <a:r>
              <a:rPr lang="ko-KR" altLang="en-US" spc="-50" dirty="0"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년 </a:t>
            </a:r>
            <a:r>
              <a:rPr lang="en-US" altLang="ko-KR" spc="-50" dirty="0"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12</a:t>
            </a:r>
            <a:r>
              <a:rPr lang="ko-KR" altLang="en-US" spc="-50" dirty="0"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월 </a:t>
            </a:r>
            <a:r>
              <a:rPr lang="en-US" altLang="ko-KR" spc="-50" dirty="0"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3</a:t>
            </a:r>
            <a:r>
              <a:rPr lang="ko-KR" altLang="en-US" spc="-50" dirty="0"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회 컨퍼런스 진행</a:t>
            </a:r>
            <a:endParaRPr lang="en-US" altLang="ko-KR" spc="-50" dirty="0"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  <a:p>
            <a:pPr lvl="1"/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’22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년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9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월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4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차 컨퍼런스 개최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0E502A-6CDA-42C0-B774-A4B62E02E41F}"/>
              </a:ext>
            </a:extLst>
          </p:cNvPr>
          <p:cNvSpPr txBox="1"/>
          <p:nvPr/>
        </p:nvSpPr>
        <p:spPr>
          <a:xfrm>
            <a:off x="13296800" y="1052736"/>
            <a:ext cx="216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pic>
        <p:nvPicPr>
          <p:cNvPr id="18" name="Picture 4" descr="1st-Conference">
            <a:extLst>
              <a:ext uri="{FF2B5EF4-FFF2-40B4-BE49-F238E27FC236}">
                <a16:creationId xmlns:a16="http://schemas.microsoft.com/office/drawing/2014/main" id="{38975F3E-E9FE-4B98-AC84-14A43046C4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514"/>
          <a:stretch/>
        </p:blipFill>
        <p:spPr bwMode="auto">
          <a:xfrm>
            <a:off x="291939" y="2251091"/>
            <a:ext cx="2387911" cy="3050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359EF8A4-913F-4B35-8081-54EB74BBDB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5288" y="2233381"/>
            <a:ext cx="2324181" cy="304953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FD2F6FAF-991F-4521-A6C7-2654B896F1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05568" y="2251090"/>
            <a:ext cx="2266820" cy="3031821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C91DBF28-8D79-47C1-AF07-096F5F008CE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2643" y="5642991"/>
            <a:ext cx="2105214" cy="1184183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BA281917-FC2B-4CE9-8D6D-8C43FD403F3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001" y="5584633"/>
            <a:ext cx="2279576" cy="1242541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FCF5E5B4-90B2-4742-95F8-6D288DB5A5C8}"/>
              </a:ext>
            </a:extLst>
          </p:cNvPr>
          <p:cNvSpPr/>
          <p:nvPr/>
        </p:nvSpPr>
        <p:spPr>
          <a:xfrm>
            <a:off x="551384" y="5321177"/>
            <a:ext cx="1857089" cy="216095"/>
          </a:xfrm>
          <a:prstGeom prst="rect">
            <a:avLst/>
          </a:prstGeom>
          <a:noFill/>
          <a:ln w="9525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dirty="0">
                <a:solidFill>
                  <a:srgbClr val="C00000"/>
                </a:solidFill>
              </a:rPr>
              <a:t>사전등록 </a:t>
            </a:r>
            <a:r>
              <a:rPr lang="en-US" altLang="ko-KR" sz="1000" dirty="0">
                <a:solidFill>
                  <a:srgbClr val="C00000"/>
                </a:solidFill>
              </a:rPr>
              <a:t>489</a:t>
            </a:r>
            <a:r>
              <a:rPr lang="ko-KR" altLang="en-US" sz="1000" dirty="0">
                <a:solidFill>
                  <a:srgbClr val="C00000"/>
                </a:solidFill>
              </a:rPr>
              <a:t>명 </a:t>
            </a:r>
            <a:r>
              <a:rPr lang="en-US" altLang="ko-KR" sz="1000" dirty="0">
                <a:solidFill>
                  <a:srgbClr val="C00000"/>
                </a:solidFill>
              </a:rPr>
              <a:t>/ </a:t>
            </a:r>
            <a:r>
              <a:rPr lang="ko-KR" altLang="en-US" sz="1000" dirty="0">
                <a:solidFill>
                  <a:srgbClr val="C00000"/>
                </a:solidFill>
              </a:rPr>
              <a:t>참석자 </a:t>
            </a:r>
            <a:r>
              <a:rPr lang="en-US" altLang="ko-KR" sz="1000" dirty="0">
                <a:solidFill>
                  <a:srgbClr val="C00000"/>
                </a:solidFill>
              </a:rPr>
              <a:t>401</a:t>
            </a:r>
            <a:r>
              <a:rPr lang="ko-KR" altLang="en-US" sz="1000" dirty="0">
                <a:solidFill>
                  <a:srgbClr val="C00000"/>
                </a:solidFill>
              </a:rPr>
              <a:t>명 </a:t>
            </a:r>
            <a:endParaRPr lang="en-US" altLang="ko-KR" sz="1000" dirty="0">
              <a:solidFill>
                <a:srgbClr val="C00000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3ADF0B2-57C1-4EBA-9AAD-F61DC058C0EB}"/>
              </a:ext>
            </a:extLst>
          </p:cNvPr>
          <p:cNvSpPr/>
          <p:nvPr/>
        </p:nvSpPr>
        <p:spPr>
          <a:xfrm>
            <a:off x="2986706" y="5321177"/>
            <a:ext cx="1857089" cy="216095"/>
          </a:xfrm>
          <a:prstGeom prst="rect">
            <a:avLst/>
          </a:prstGeom>
          <a:noFill/>
          <a:ln w="9525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dirty="0">
                <a:solidFill>
                  <a:srgbClr val="C00000"/>
                </a:solidFill>
              </a:rPr>
              <a:t>사전등록 </a:t>
            </a:r>
            <a:r>
              <a:rPr lang="en-US" altLang="ko-KR" sz="1000" dirty="0">
                <a:solidFill>
                  <a:srgbClr val="C00000"/>
                </a:solidFill>
              </a:rPr>
              <a:t>514</a:t>
            </a:r>
            <a:r>
              <a:rPr lang="ko-KR" altLang="en-US" sz="1000" dirty="0">
                <a:solidFill>
                  <a:srgbClr val="C00000"/>
                </a:solidFill>
              </a:rPr>
              <a:t>명 </a:t>
            </a:r>
            <a:r>
              <a:rPr lang="en-US" altLang="ko-KR" sz="1000" dirty="0">
                <a:solidFill>
                  <a:srgbClr val="C00000"/>
                </a:solidFill>
              </a:rPr>
              <a:t>/ </a:t>
            </a:r>
            <a:r>
              <a:rPr lang="ko-KR" altLang="en-US" sz="1000" dirty="0">
                <a:solidFill>
                  <a:srgbClr val="C00000"/>
                </a:solidFill>
              </a:rPr>
              <a:t>참석자 </a:t>
            </a:r>
            <a:r>
              <a:rPr lang="en-US" altLang="ko-KR" sz="1000" dirty="0">
                <a:solidFill>
                  <a:srgbClr val="C00000"/>
                </a:solidFill>
              </a:rPr>
              <a:t>418</a:t>
            </a:r>
            <a:r>
              <a:rPr lang="ko-KR" altLang="en-US" sz="1000" dirty="0">
                <a:solidFill>
                  <a:srgbClr val="C00000"/>
                </a:solidFill>
              </a:rPr>
              <a:t>명 </a:t>
            </a:r>
            <a:endParaRPr lang="en-US" altLang="ko-KR" sz="1000" dirty="0">
              <a:solidFill>
                <a:srgbClr val="C00000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38E6D2A-6D31-4BF8-B815-43CBF0439412}"/>
              </a:ext>
            </a:extLst>
          </p:cNvPr>
          <p:cNvSpPr/>
          <p:nvPr/>
        </p:nvSpPr>
        <p:spPr>
          <a:xfrm>
            <a:off x="5560930" y="5321176"/>
            <a:ext cx="1857089" cy="216095"/>
          </a:xfrm>
          <a:prstGeom prst="rect">
            <a:avLst/>
          </a:prstGeom>
          <a:noFill/>
          <a:ln w="9525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dirty="0">
                <a:solidFill>
                  <a:srgbClr val="C00000"/>
                </a:solidFill>
              </a:rPr>
              <a:t>사전등록 </a:t>
            </a:r>
            <a:r>
              <a:rPr lang="en-US" altLang="ko-KR" sz="1000" dirty="0">
                <a:solidFill>
                  <a:srgbClr val="C00000"/>
                </a:solidFill>
              </a:rPr>
              <a:t>773</a:t>
            </a:r>
            <a:r>
              <a:rPr lang="ko-KR" altLang="en-US" sz="1000" dirty="0">
                <a:solidFill>
                  <a:srgbClr val="C00000"/>
                </a:solidFill>
              </a:rPr>
              <a:t>명 </a:t>
            </a:r>
            <a:r>
              <a:rPr lang="en-US" altLang="ko-KR" sz="1000" dirty="0">
                <a:solidFill>
                  <a:srgbClr val="C00000"/>
                </a:solidFill>
              </a:rPr>
              <a:t>/ </a:t>
            </a:r>
            <a:r>
              <a:rPr lang="ko-KR" altLang="en-US" sz="1000" dirty="0">
                <a:solidFill>
                  <a:srgbClr val="C00000"/>
                </a:solidFill>
              </a:rPr>
              <a:t>참석자 </a:t>
            </a:r>
            <a:r>
              <a:rPr lang="en-US" altLang="ko-KR" sz="1000" dirty="0">
                <a:solidFill>
                  <a:srgbClr val="C00000"/>
                </a:solidFill>
              </a:rPr>
              <a:t>626</a:t>
            </a:r>
            <a:r>
              <a:rPr lang="ko-KR" altLang="en-US" sz="1000" dirty="0">
                <a:solidFill>
                  <a:srgbClr val="C00000"/>
                </a:solidFill>
              </a:rPr>
              <a:t>명 </a:t>
            </a:r>
            <a:endParaRPr lang="en-US" altLang="ko-KR" sz="1000" dirty="0">
              <a:solidFill>
                <a:srgbClr val="C00000"/>
              </a:solidFill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0466EFBA-DF1D-43AD-B7CE-3F5537706F2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77576" y="5624621"/>
            <a:ext cx="2194812" cy="1212042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0695A1D1-D805-4C29-9B69-E8D3E4D9A1F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35821" y="2285551"/>
            <a:ext cx="2134243" cy="2997360"/>
          </a:xfrm>
          <a:prstGeom prst="rect">
            <a:avLst/>
          </a:prstGeom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D39F1BC7-9DD6-4AE9-AE91-D772BFA7EEA9}"/>
              </a:ext>
            </a:extLst>
          </p:cNvPr>
          <p:cNvSpPr/>
          <p:nvPr/>
        </p:nvSpPr>
        <p:spPr>
          <a:xfrm>
            <a:off x="7758606" y="5321176"/>
            <a:ext cx="1857089" cy="216095"/>
          </a:xfrm>
          <a:prstGeom prst="rect">
            <a:avLst/>
          </a:prstGeom>
          <a:noFill/>
          <a:ln w="9525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dirty="0">
                <a:solidFill>
                  <a:srgbClr val="C00000"/>
                </a:solidFill>
              </a:rPr>
              <a:t>사전등록 </a:t>
            </a:r>
            <a:r>
              <a:rPr lang="en-US" altLang="ko-KR" sz="1000" dirty="0">
                <a:solidFill>
                  <a:srgbClr val="C00000"/>
                </a:solidFill>
              </a:rPr>
              <a:t>483</a:t>
            </a:r>
            <a:r>
              <a:rPr lang="ko-KR" altLang="en-US" sz="1000" dirty="0">
                <a:solidFill>
                  <a:srgbClr val="C00000"/>
                </a:solidFill>
              </a:rPr>
              <a:t>명 </a:t>
            </a:r>
            <a:r>
              <a:rPr lang="en-US" altLang="ko-KR" sz="1000" dirty="0">
                <a:solidFill>
                  <a:srgbClr val="C00000"/>
                </a:solidFill>
              </a:rPr>
              <a:t>/ </a:t>
            </a:r>
            <a:r>
              <a:rPr lang="ko-KR" altLang="en-US" sz="1000" dirty="0">
                <a:solidFill>
                  <a:srgbClr val="C00000"/>
                </a:solidFill>
              </a:rPr>
              <a:t>참석자 </a:t>
            </a:r>
            <a:r>
              <a:rPr lang="en-US" altLang="ko-KR" sz="1000" dirty="0">
                <a:solidFill>
                  <a:srgbClr val="C00000"/>
                </a:solidFill>
              </a:rPr>
              <a:t>380</a:t>
            </a:r>
            <a:r>
              <a:rPr lang="ko-KR" altLang="en-US" sz="1000" dirty="0">
                <a:solidFill>
                  <a:srgbClr val="C00000"/>
                </a:solidFill>
              </a:rPr>
              <a:t>명 </a:t>
            </a:r>
            <a:endParaRPr lang="en-US" altLang="ko-KR" sz="1000" dirty="0">
              <a:solidFill>
                <a:srgbClr val="C00000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6491786B-F435-4AB8-9FFA-EEAE320976AD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34588"/>
          <a:stretch/>
        </p:blipFill>
        <p:spPr>
          <a:xfrm>
            <a:off x="7635821" y="5573336"/>
            <a:ext cx="2134243" cy="125383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B6C17CD5-FA4F-40F0-AABD-76A0885A416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837210" y="2270808"/>
            <a:ext cx="2134243" cy="2958392"/>
          </a:xfrm>
          <a:prstGeom prst="rect">
            <a:avLst/>
          </a:prstGeom>
        </p:spPr>
      </p:pic>
      <p:pic>
        <p:nvPicPr>
          <p:cNvPr id="1025" name="_x643744944" descr="EMB00007f304a0e">
            <a:extLst>
              <a:ext uri="{FF2B5EF4-FFF2-40B4-BE49-F238E27FC236}">
                <a16:creationId xmlns:a16="http://schemas.microsoft.com/office/drawing/2014/main" id="{72694FF0-CA61-4A17-89B7-B3227F6E43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72" b="17949"/>
          <a:stretch>
            <a:fillRect/>
          </a:stretch>
        </p:blipFill>
        <p:spPr bwMode="auto">
          <a:xfrm>
            <a:off x="9860931" y="5573336"/>
            <a:ext cx="2217738" cy="1246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C3E0B3A5-0884-4D32-A6F1-C9E793C555C7}"/>
              </a:ext>
            </a:extLst>
          </p:cNvPr>
          <p:cNvSpPr/>
          <p:nvPr/>
        </p:nvSpPr>
        <p:spPr>
          <a:xfrm>
            <a:off x="9804320" y="5330500"/>
            <a:ext cx="2354790" cy="216095"/>
          </a:xfrm>
          <a:prstGeom prst="rect">
            <a:avLst/>
          </a:prstGeom>
          <a:noFill/>
          <a:ln w="9525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spc="-170" dirty="0">
                <a:solidFill>
                  <a:srgbClr val="C00000"/>
                </a:solidFill>
              </a:rPr>
              <a:t>사전등록 </a:t>
            </a:r>
            <a:r>
              <a:rPr lang="en-US" altLang="ko-KR" sz="1000" spc="-170" dirty="0">
                <a:solidFill>
                  <a:srgbClr val="C00000"/>
                </a:solidFill>
              </a:rPr>
              <a:t>111</a:t>
            </a:r>
            <a:r>
              <a:rPr lang="ko-KR" altLang="en-US" sz="1000" spc="-170" dirty="0">
                <a:solidFill>
                  <a:srgbClr val="C00000"/>
                </a:solidFill>
              </a:rPr>
              <a:t>명</a:t>
            </a:r>
            <a:r>
              <a:rPr lang="en-US" altLang="ko-KR" sz="1000" spc="-170" dirty="0">
                <a:solidFill>
                  <a:srgbClr val="C00000"/>
                </a:solidFill>
              </a:rPr>
              <a:t>(</a:t>
            </a:r>
            <a:r>
              <a:rPr lang="ko-KR" altLang="en-US" sz="1000" spc="-170" dirty="0">
                <a:solidFill>
                  <a:srgbClr val="C00000"/>
                </a:solidFill>
              </a:rPr>
              <a:t>온라인</a:t>
            </a:r>
            <a:r>
              <a:rPr lang="en-US" altLang="ko-KR" sz="1000" spc="-170" dirty="0">
                <a:solidFill>
                  <a:srgbClr val="C00000"/>
                </a:solidFill>
              </a:rPr>
              <a:t>)</a:t>
            </a:r>
            <a:r>
              <a:rPr lang="ko-KR" altLang="en-US" sz="1000" spc="-170" dirty="0">
                <a:solidFill>
                  <a:srgbClr val="C00000"/>
                </a:solidFill>
              </a:rPr>
              <a:t> </a:t>
            </a:r>
            <a:r>
              <a:rPr lang="en-US" altLang="ko-KR" sz="1000" spc="-170" dirty="0">
                <a:solidFill>
                  <a:srgbClr val="C00000"/>
                </a:solidFill>
              </a:rPr>
              <a:t>/</a:t>
            </a:r>
            <a:r>
              <a:rPr lang="ko-KR" altLang="en-US" sz="1000" spc="-170" dirty="0">
                <a:solidFill>
                  <a:srgbClr val="C00000"/>
                </a:solidFill>
              </a:rPr>
              <a:t>참석자 </a:t>
            </a:r>
            <a:r>
              <a:rPr lang="en-US" altLang="ko-KR" sz="1000" spc="-170" dirty="0">
                <a:solidFill>
                  <a:srgbClr val="C00000"/>
                </a:solidFill>
              </a:rPr>
              <a:t>149</a:t>
            </a:r>
            <a:r>
              <a:rPr lang="ko-KR" altLang="en-US" sz="1000" spc="-170" dirty="0">
                <a:solidFill>
                  <a:srgbClr val="C00000"/>
                </a:solidFill>
              </a:rPr>
              <a:t>명</a:t>
            </a:r>
            <a:r>
              <a:rPr lang="en-US" altLang="ko-KR" sz="1000" spc="-170" dirty="0">
                <a:solidFill>
                  <a:srgbClr val="C00000"/>
                </a:solidFill>
              </a:rPr>
              <a:t>(</a:t>
            </a:r>
            <a:r>
              <a:rPr lang="ko-KR" altLang="en-US" sz="1000" spc="-170" dirty="0" err="1">
                <a:solidFill>
                  <a:srgbClr val="C00000"/>
                </a:solidFill>
              </a:rPr>
              <a:t>온오프라인</a:t>
            </a:r>
            <a:r>
              <a:rPr lang="en-US" altLang="ko-KR" sz="1000" spc="-170" dirty="0">
                <a:solidFill>
                  <a:srgbClr val="C00000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6431485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1AB5750-EDF9-4CB3-922F-DC4D0590643C}"/>
              </a:ext>
            </a:extLst>
          </p:cNvPr>
          <p:cNvSpPr txBox="1"/>
          <p:nvPr/>
        </p:nvSpPr>
        <p:spPr>
          <a:xfrm>
            <a:off x="2927648" y="476672"/>
            <a:ext cx="6845832" cy="157004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28600" lvl="1" algn="ctr">
              <a:lnSpc>
                <a:spcPts val="500"/>
              </a:lnSpc>
              <a:spcAft>
                <a:spcPts val="1200"/>
              </a:spcAft>
            </a:pPr>
            <a:endParaRPr lang="en-US" altLang="ko-KR" sz="8000" dirty="0">
              <a:ln w="0"/>
              <a:gradFill>
                <a:gsLst>
                  <a:gs pos="0">
                    <a:schemeClr val="tx2">
                      <a:lumMod val="75000"/>
                    </a:schemeClr>
                  </a:gs>
                  <a:gs pos="54000">
                    <a:schemeClr val="accent1">
                      <a:lumMod val="75000"/>
                    </a:schemeClr>
                  </a:gs>
                  <a:gs pos="7900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>
                      <a:lumMod val="20000"/>
                      <a:lumOff val="80000"/>
                    </a:schemeClr>
                  </a:gs>
                </a:gsLst>
                <a:lin ang="5400000" scaled="1"/>
              </a:gradFill>
              <a:effectLst>
                <a:reflection blurRad="6350" stA="53000" endA="300" endPos="35500" dir="5400000" sy="-90000" algn="bl" rotWithShape="0"/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28600" lvl="1" algn="ctr">
              <a:spcAft>
                <a:spcPts val="1200"/>
              </a:spcAft>
            </a:pPr>
            <a:r>
              <a:rPr lang="ko-KR" altLang="en-US" sz="8800" dirty="0">
                <a:ln w="0"/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54000">
                      <a:schemeClr val="accent1">
                        <a:lumMod val="75000"/>
                      </a:schemeClr>
                    </a:gs>
                    <a:gs pos="79000">
                      <a:schemeClr val="accent1">
                        <a:lumMod val="60000"/>
                        <a:lumOff val="40000"/>
                      </a:schemeClr>
                    </a:gs>
                    <a:gs pos="100000">
                      <a:schemeClr val="accent1">
                        <a:lumMod val="20000"/>
                        <a:lumOff val="80000"/>
                      </a:schemeClr>
                    </a:gs>
                  </a:gsLst>
                  <a:lin ang="5400000" scaled="1"/>
                </a:gradFill>
                <a:effectLst>
                  <a:reflection blurRad="6350" stA="53000" endA="300" endPos="35500" dir="5400000" sy="-90000" algn="bl" rotWithShape="0"/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감사합니다</a:t>
            </a:r>
            <a:r>
              <a:rPr lang="en-US" altLang="ko-KR" sz="8800" dirty="0">
                <a:ln w="0"/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54000">
                      <a:schemeClr val="accent1">
                        <a:lumMod val="75000"/>
                      </a:schemeClr>
                    </a:gs>
                    <a:gs pos="79000">
                      <a:schemeClr val="accent1">
                        <a:lumMod val="60000"/>
                        <a:lumOff val="40000"/>
                      </a:schemeClr>
                    </a:gs>
                    <a:gs pos="100000">
                      <a:schemeClr val="accent1">
                        <a:lumMod val="20000"/>
                        <a:lumOff val="80000"/>
                      </a:schemeClr>
                    </a:gs>
                  </a:gsLst>
                  <a:lin ang="5400000" scaled="1"/>
                </a:gradFill>
                <a:effectLst>
                  <a:reflection blurRad="6350" stA="53000" endA="300" endPos="35500" dir="5400000" sy="-90000" algn="bl" rotWithShape="0"/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</a:t>
            </a:r>
            <a:endParaRPr lang="en-US" altLang="ko-KR" sz="8000" dirty="0">
              <a:ln w="0"/>
              <a:gradFill>
                <a:gsLst>
                  <a:gs pos="0">
                    <a:schemeClr val="tx2">
                      <a:lumMod val="75000"/>
                    </a:schemeClr>
                  </a:gs>
                  <a:gs pos="54000">
                    <a:schemeClr val="accent1">
                      <a:lumMod val="75000"/>
                    </a:schemeClr>
                  </a:gs>
                  <a:gs pos="7900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>
                      <a:lumMod val="20000"/>
                      <a:lumOff val="80000"/>
                    </a:schemeClr>
                  </a:gs>
                </a:gsLst>
                <a:lin ang="5400000" scaled="1"/>
              </a:gradFill>
              <a:effectLst>
                <a:reflection blurRad="6350" stA="53000" endA="300" endPos="35500" dir="5400000" sy="-90000" algn="bl" rotWithShape="0"/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E987888-B342-4F9E-B08D-B8556925C2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0164" y="2973328"/>
            <a:ext cx="1689772" cy="104005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F04CD68-E2E4-45BA-92E2-532479287F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7368" y="3921736"/>
            <a:ext cx="11389096" cy="2860064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42B20CF7-6B9A-43A3-B769-821A3B572E14}"/>
              </a:ext>
            </a:extLst>
          </p:cNvPr>
          <p:cNvSpPr/>
          <p:nvPr/>
        </p:nvSpPr>
        <p:spPr>
          <a:xfrm>
            <a:off x="2423592" y="6076270"/>
            <a:ext cx="74687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 err="1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GEdge</a:t>
            </a:r>
            <a:r>
              <a:rPr lang="en-US" altLang="ko-KR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Platform will lead Cloud-Edge Collaboration</a:t>
            </a:r>
            <a:endParaRPr lang="ko-KR" altLang="en-US" sz="24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788405-044B-42D4-965B-92278828BEAD}"/>
              </a:ext>
            </a:extLst>
          </p:cNvPr>
          <p:cNvSpPr txBox="1"/>
          <p:nvPr/>
        </p:nvSpPr>
        <p:spPr>
          <a:xfrm>
            <a:off x="4588252" y="2469272"/>
            <a:ext cx="36760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  <a:hlinkClick r:id="rId6"/>
              </a:rPr>
              <a:t>http://gedge-platform.github.io</a:t>
            </a:r>
            <a:endParaRPr lang="ko-KR" altLang="en-US" sz="2000" b="1" dirty="0">
              <a:latin typeface="Microsoft Sans Serif" panose="020B0604020202020204" pitchFamily="34" charset="0"/>
              <a:ea typeface="HY헤드라인M" panose="02030600000101010101" pitchFamily="18" charset="-127"/>
              <a:cs typeface="Microsoft Sans Serif" panose="020B0604020202020204" pitchFamily="34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3258140-78B6-4065-8B29-5D837E2DAA43}"/>
              </a:ext>
            </a:extLst>
          </p:cNvPr>
          <p:cNvSpPr/>
          <p:nvPr/>
        </p:nvSpPr>
        <p:spPr>
          <a:xfrm>
            <a:off x="4262332" y="3051818"/>
            <a:ext cx="5511148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700"/>
              </a:lnSpc>
            </a:pP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GEdge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Platform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프로젝트 리더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>
              <a:lnSpc>
                <a:spcPts val="2700"/>
              </a:lnSpc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                       김선욱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(swkim99@etri.re.kr)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774632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0"/>
          <a:stretch/>
        </p:blipFill>
        <p:spPr>
          <a:xfrm>
            <a:off x="-1" y="-11700"/>
            <a:ext cx="12192000" cy="1653540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90BDCB23-F997-4E54-9AD7-DB3C25680F1E}"/>
              </a:ext>
            </a:extLst>
          </p:cNvPr>
          <p:cNvGrpSpPr/>
          <p:nvPr/>
        </p:nvGrpSpPr>
        <p:grpSpPr>
          <a:xfrm>
            <a:off x="498598" y="42191"/>
            <a:ext cx="11509579" cy="1028017"/>
            <a:chOff x="75608" y="2052334"/>
            <a:chExt cx="11509579" cy="1194430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9BA0B351-8A6E-47A5-A19A-2EE9CF3E70C3}"/>
                </a:ext>
              </a:extLst>
            </p:cNvPr>
            <p:cNvGrpSpPr/>
            <p:nvPr/>
          </p:nvGrpSpPr>
          <p:grpSpPr>
            <a:xfrm>
              <a:off x="75608" y="2052334"/>
              <a:ext cx="11509579" cy="1194430"/>
              <a:chOff x="1100466" y="1216983"/>
              <a:chExt cx="7640698" cy="882952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CBEFB63F-1710-4AE7-95BF-5CDE85185845}"/>
                  </a:ext>
                </a:extLst>
              </p:cNvPr>
              <p:cNvSpPr/>
              <p:nvPr/>
            </p:nvSpPr>
            <p:spPr>
              <a:xfrm>
                <a:off x="1889975" y="1322770"/>
                <a:ext cx="6851189" cy="777165"/>
              </a:xfrm>
              <a:prstGeom prst="rect">
                <a:avLst/>
              </a:prstGeom>
              <a:solidFill>
                <a:srgbClr val="2F3A4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r>
                  <a:rPr lang="en-US" altLang="ko-KR" sz="4000" b="1" dirty="0">
                    <a:solidFill>
                      <a:schemeClr val="bg1"/>
                    </a:solidFill>
                    <a:latin typeface="+mj-ea"/>
                    <a:ea typeface="+mj-ea"/>
                  </a:rPr>
                  <a:t> </a:t>
                </a:r>
                <a:r>
                  <a:rPr lang="en-US" altLang="ko-KR" sz="4000" b="1" dirty="0" err="1">
                    <a:solidFill>
                      <a:schemeClr val="bg1"/>
                    </a:solidFill>
                    <a:latin typeface="+mj-ea"/>
                    <a:ea typeface="+mj-ea"/>
                  </a:rPr>
                  <a:t>GEdge</a:t>
                </a:r>
                <a:r>
                  <a:rPr lang="ko-KR" altLang="en-US" sz="4000" b="1" dirty="0">
                    <a:solidFill>
                      <a:schemeClr val="bg1"/>
                    </a:solidFill>
                    <a:latin typeface="+mj-ea"/>
                    <a:ea typeface="+mj-ea"/>
                  </a:rPr>
                  <a:t> 플랫폼 컨퍼런스 발표 기술</a:t>
                </a:r>
              </a:p>
            </p:txBody>
          </p:sp>
          <p:sp>
            <p:nvSpPr>
              <p:cNvPr id="10" name="Shape 194">
                <a:extLst>
                  <a:ext uri="{FF2B5EF4-FFF2-40B4-BE49-F238E27FC236}">
                    <a16:creationId xmlns:a16="http://schemas.microsoft.com/office/drawing/2014/main" id="{8FA1B2FF-1284-4BF0-AD5A-BD5D9DE58C4D}"/>
                  </a:ext>
                </a:extLst>
              </p:cNvPr>
              <p:cNvSpPr txBox="1"/>
              <p:nvPr/>
            </p:nvSpPr>
            <p:spPr>
              <a:xfrm>
                <a:off x="1100466" y="1216983"/>
                <a:ext cx="461634" cy="461634"/>
              </a:xfrm>
              <a:prstGeom prst="roundRect">
                <a:avLst/>
              </a:prstGeom>
              <a:noFill/>
              <a:ln>
                <a:noFill/>
              </a:ln>
            </p:spPr>
            <p:txBody>
              <a:bodyPr lIns="0" tIns="0" rIns="0" bIns="0" anchor="ctr" anchorCtr="0">
                <a:noAutofit/>
                <a:scene3d>
                  <a:camera prst="orthographicFront"/>
                  <a:lightRig rig="threePt" dir="t"/>
                </a:scene3d>
                <a:sp3d>
                  <a:bevelT w="1270" h="1270"/>
                </a:sp3d>
              </a:bodyPr>
              <a:lstStyle/>
              <a:p>
                <a:pPr algn="ctr">
                  <a:spcBef>
                    <a:spcPts val="0"/>
                  </a:spcBef>
                  <a:buSzPct val="25000"/>
                </a:pPr>
                <a:endParaRPr lang="ko-KR" altLang="en-US" sz="9600" dirty="0">
                  <a:solidFill>
                    <a:srgbClr val="2F3A4B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</p:grp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8BDCB9AA-E73E-4796-9B76-7660CBA089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duotone>
                <a:prstClr val="black"/>
                <a:schemeClr val="tx2">
                  <a:tint val="45000"/>
                  <a:satMod val="400000"/>
                </a:schemeClr>
              </a:duotone>
            </a:blip>
            <a:srcRect r="35652" b="58400"/>
            <a:stretch/>
          </p:blipFill>
          <p:spPr>
            <a:xfrm>
              <a:off x="8711829" y="2195032"/>
              <a:ext cx="2711623" cy="1051732"/>
            </a:xfrm>
            <a:prstGeom prst="rect">
              <a:avLst/>
            </a:prstGeom>
          </p:spPr>
        </p:pic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57E36838-B1A7-4ED8-8E32-D7460C647D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23" y="230510"/>
            <a:ext cx="1548578" cy="953145"/>
          </a:xfrm>
          <a:prstGeom prst="rect">
            <a:avLst/>
          </a:prstGeom>
        </p:spPr>
      </p:pic>
      <p:sp>
        <p:nvSpPr>
          <p:cNvPr id="125" name="사각형: 둥근 모서리 124">
            <a:extLst>
              <a:ext uri="{FF2B5EF4-FFF2-40B4-BE49-F238E27FC236}">
                <a16:creationId xmlns:a16="http://schemas.microsoft.com/office/drawing/2014/main" id="{8F82E33B-409C-424D-BC09-F6444684EFDD}"/>
              </a:ext>
            </a:extLst>
          </p:cNvPr>
          <p:cNvSpPr/>
          <p:nvPr/>
        </p:nvSpPr>
        <p:spPr>
          <a:xfrm>
            <a:off x="983432" y="1171320"/>
            <a:ext cx="10441160" cy="5570048"/>
          </a:xfrm>
          <a:prstGeom prst="roundRect">
            <a:avLst>
              <a:gd name="adj" fmla="val 3231"/>
            </a:avLst>
          </a:prstGeom>
          <a:noFill/>
          <a:ln w="34925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EECDD418-ACBC-4E67-8E4F-1F762A82A3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90560" y="1246916"/>
            <a:ext cx="10018008" cy="5429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1766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0"/>
          <a:stretch/>
        </p:blipFill>
        <p:spPr>
          <a:xfrm>
            <a:off x="-1" y="-11700"/>
            <a:ext cx="12192000" cy="165354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A4475966-50BD-4913-9071-3AB1747864D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5652"/>
          <a:stretch/>
        </p:blipFill>
        <p:spPr>
          <a:xfrm>
            <a:off x="9130182" y="2044280"/>
            <a:ext cx="1537820" cy="1591194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9BA0B351-8A6E-47A5-A19A-2EE9CF3E70C3}"/>
              </a:ext>
            </a:extLst>
          </p:cNvPr>
          <p:cNvGrpSpPr/>
          <p:nvPr/>
        </p:nvGrpSpPr>
        <p:grpSpPr>
          <a:xfrm>
            <a:off x="75608" y="1660188"/>
            <a:ext cx="12116391" cy="1408772"/>
            <a:chOff x="1100466" y="927100"/>
            <a:chExt cx="8043534" cy="104140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CBEFB63F-1710-4AE7-95BF-5CDE85185845}"/>
                </a:ext>
              </a:extLst>
            </p:cNvPr>
            <p:cNvSpPr/>
            <p:nvPr/>
          </p:nvSpPr>
          <p:spPr>
            <a:xfrm>
              <a:off x="1790700" y="927100"/>
              <a:ext cx="7353300" cy="1041400"/>
            </a:xfrm>
            <a:prstGeom prst="rect">
              <a:avLst/>
            </a:prstGeom>
            <a:solidFill>
              <a:srgbClr val="2F3A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r>
                <a:rPr lang="ko-KR" altLang="en-US" sz="4000" b="1" dirty="0">
                  <a:solidFill>
                    <a:schemeClr val="bg1"/>
                  </a:solidFill>
                  <a:latin typeface="+mj-ea"/>
                  <a:ea typeface="+mj-ea"/>
                </a:rPr>
                <a:t>클라우드 </a:t>
              </a:r>
              <a:r>
                <a:rPr lang="ko-KR" altLang="en-US" sz="4000" b="1" dirty="0" err="1">
                  <a:solidFill>
                    <a:schemeClr val="bg1"/>
                  </a:solidFill>
                  <a:latin typeface="+mj-ea"/>
                  <a:ea typeface="+mj-ea"/>
                </a:rPr>
                <a:t>엣지</a:t>
              </a:r>
              <a:r>
                <a:rPr lang="ko-KR" altLang="en-US" sz="4000" b="1" dirty="0">
                  <a:solidFill>
                    <a:schemeClr val="bg1"/>
                  </a:solidFill>
                  <a:latin typeface="+mj-ea"/>
                  <a:ea typeface="+mj-ea"/>
                </a:rPr>
                <a:t> 컴퓨팅</a:t>
              </a:r>
              <a:r>
                <a:rPr lang="en-US" altLang="ko-KR" sz="4000" b="1" dirty="0">
                  <a:solidFill>
                    <a:schemeClr val="bg1"/>
                  </a:solidFill>
                  <a:latin typeface="+mj-ea"/>
                  <a:ea typeface="+mj-ea"/>
                </a:rPr>
                <a:t>(</a:t>
              </a:r>
              <a:r>
                <a:rPr lang="en-US" altLang="ko-KR" sz="4000" b="1" dirty="0" err="1">
                  <a:solidFill>
                    <a:schemeClr val="bg1"/>
                  </a:solidFill>
                  <a:latin typeface="+mj-ea"/>
                  <a:ea typeface="+mj-ea"/>
                </a:rPr>
                <a:t>GEdge</a:t>
              </a:r>
              <a:r>
                <a:rPr lang="en-US" altLang="ko-KR" sz="4000" b="1" dirty="0">
                  <a:solidFill>
                    <a:schemeClr val="bg1"/>
                  </a:solidFill>
                  <a:latin typeface="+mj-ea"/>
                  <a:ea typeface="+mj-ea"/>
                </a:rPr>
                <a:t> </a:t>
              </a:r>
              <a:r>
                <a:rPr lang="ko-KR" altLang="en-US" sz="4000" b="1" dirty="0">
                  <a:solidFill>
                    <a:schemeClr val="bg1"/>
                  </a:solidFill>
                  <a:latin typeface="+mj-ea"/>
                  <a:ea typeface="+mj-ea"/>
                </a:rPr>
                <a:t>플랫폼</a:t>
              </a:r>
              <a:r>
                <a:rPr lang="en-US" altLang="ko-KR" sz="4000" b="1" dirty="0">
                  <a:solidFill>
                    <a:schemeClr val="bg1"/>
                  </a:solidFill>
                  <a:latin typeface="+mj-ea"/>
                  <a:ea typeface="+mj-ea"/>
                </a:rPr>
                <a:t>)</a:t>
              </a:r>
              <a:r>
                <a:rPr lang="ko-KR" altLang="en-US" sz="4000" b="1" dirty="0">
                  <a:solidFill>
                    <a:schemeClr val="bg1"/>
                  </a:solidFill>
                  <a:latin typeface="+mj-ea"/>
                  <a:ea typeface="+mj-ea"/>
                </a:rPr>
                <a:t> 기술 개요</a:t>
              </a:r>
            </a:p>
          </p:txBody>
        </p:sp>
        <p:sp>
          <p:nvSpPr>
            <p:cNvPr id="10" name="Shape 194">
              <a:extLst>
                <a:ext uri="{FF2B5EF4-FFF2-40B4-BE49-F238E27FC236}">
                  <a16:creationId xmlns:a16="http://schemas.microsoft.com/office/drawing/2014/main" id="{8FA1B2FF-1284-4BF0-AD5A-BD5D9DE58C4D}"/>
                </a:ext>
              </a:extLst>
            </p:cNvPr>
            <p:cNvSpPr txBox="1"/>
            <p:nvPr/>
          </p:nvSpPr>
          <p:spPr>
            <a:xfrm>
              <a:off x="1100466" y="1216983"/>
              <a:ext cx="461634" cy="461634"/>
            </a:xfrm>
            <a:prstGeom prst="round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 algn="ctr">
                <a:spcBef>
                  <a:spcPts val="0"/>
                </a:spcBef>
                <a:buSzPct val="25000"/>
              </a:pPr>
              <a:r>
                <a:rPr lang="en-US" altLang="ko-KR" sz="9600" dirty="0">
                  <a:solidFill>
                    <a:srgbClr val="2F3A4B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Ⅰ</a:t>
              </a:r>
              <a:endParaRPr lang="ko-KR" altLang="en-US" sz="9600" dirty="0">
                <a:solidFill>
                  <a:srgbClr val="2F3A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8BDCB9AA-E73E-4796-9B76-7660CBA0897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</a:blip>
          <a:srcRect r="35652" b="58400"/>
          <a:stretch/>
        </p:blipFill>
        <p:spPr>
          <a:xfrm>
            <a:off x="9480376" y="1882527"/>
            <a:ext cx="2711623" cy="1167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1565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28A0F72-49FB-4714-A622-FB382AEF63C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264352" y="6436184"/>
            <a:ext cx="2844800" cy="365125"/>
          </a:xfrm>
        </p:spPr>
        <p:txBody>
          <a:bodyPr/>
          <a:lstStyle/>
          <a:p>
            <a:pPr>
              <a:defRPr/>
            </a:pPr>
            <a:fld id="{867B3224-77C5-4173-91A9-4F7123CD03A0}" type="slidenum">
              <a:rPr lang="ko-KR" altLang="en-US" smtClean="0"/>
              <a:pPr>
                <a:defRPr/>
              </a:pPr>
              <a:t>4</a:t>
            </a:fld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E6FB3EE-EE99-4832-B204-9EE2A26CC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7448" y="117578"/>
            <a:ext cx="9588896" cy="787968"/>
          </a:xfrm>
        </p:spPr>
        <p:txBody>
          <a:bodyPr>
            <a:normAutofit/>
          </a:bodyPr>
          <a:lstStyle/>
          <a:p>
            <a:r>
              <a:rPr lang="ko-KR" altLang="en-US" dirty="0" err="1">
                <a:solidFill>
                  <a:schemeClr val="accent1">
                    <a:lumMod val="50000"/>
                  </a:schemeClr>
                </a:solidFill>
                <a:sym typeface="Arial"/>
              </a:rPr>
              <a:t>엣지</a:t>
            </a:r>
            <a:r>
              <a:rPr lang="ko-KR" altLang="en-US" dirty="0">
                <a:solidFill>
                  <a:schemeClr val="accent1">
                    <a:lumMod val="50000"/>
                  </a:schemeClr>
                </a:solidFill>
                <a:sym typeface="Arial"/>
              </a:rPr>
              <a:t> 컴퓨팅 </a:t>
            </a:r>
            <a:endParaRPr lang="ko-KR" altLang="en-US" dirty="0"/>
          </a:p>
        </p:txBody>
      </p:sp>
      <p:sp>
        <p:nvSpPr>
          <p:cNvPr id="5" name="Shape 194">
            <a:extLst>
              <a:ext uri="{FF2B5EF4-FFF2-40B4-BE49-F238E27FC236}">
                <a16:creationId xmlns:a16="http://schemas.microsoft.com/office/drawing/2014/main" id="{69687232-B894-4716-A901-E2F6BD397205}"/>
              </a:ext>
            </a:extLst>
          </p:cNvPr>
          <p:cNvSpPr txBox="1"/>
          <p:nvPr/>
        </p:nvSpPr>
        <p:spPr>
          <a:xfrm>
            <a:off x="406248" y="157576"/>
            <a:ext cx="277320" cy="57445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ctr" anchorCtr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spcBef>
                <a:spcPts val="0"/>
              </a:spcBef>
              <a:buSzPct val="25000"/>
            </a:pPr>
            <a:r>
              <a:rPr lang="es-ES" altLang="ko-KR" sz="3733" b="1" dirty="0">
                <a:solidFill>
                  <a:schemeClr val="bg1"/>
                </a:solidFill>
                <a:latin typeface="맑은 고딕" panose="020B0503020000020004" pitchFamily="50" charset="-127"/>
                <a:sym typeface="Arial"/>
              </a:rPr>
              <a:t>1</a:t>
            </a:r>
            <a:endParaRPr lang="ko-KR" altLang="en-US" sz="3733" b="1" dirty="0">
              <a:solidFill>
                <a:schemeClr val="bg1"/>
              </a:solidFill>
              <a:latin typeface="맑은 고딕" panose="020B0503020000020004" pitchFamily="50" charset="-127"/>
              <a:sym typeface="Arial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3622181-677D-4EF1-B163-23B6D91F6203}"/>
              </a:ext>
            </a:extLst>
          </p:cNvPr>
          <p:cNvSpPr/>
          <p:nvPr/>
        </p:nvSpPr>
        <p:spPr>
          <a:xfrm>
            <a:off x="152908" y="1143415"/>
            <a:ext cx="11779397" cy="1322991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ts val="2100"/>
              </a:lnSpc>
            </a:pPr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     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EA91125-6697-4637-95A1-FA3CF62354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226" y="2707005"/>
            <a:ext cx="9900762" cy="4133446"/>
          </a:xfrm>
          <a:prstGeom prst="rect">
            <a:avLst/>
          </a:prstGeom>
        </p:spPr>
      </p:pic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8341852A-6979-47CA-B105-7384EE002A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6496" y="1149683"/>
            <a:ext cx="11240144" cy="2828056"/>
          </a:xfrm>
        </p:spPr>
        <p:txBody>
          <a:bodyPr>
            <a:normAutofit/>
          </a:bodyPr>
          <a:lstStyle/>
          <a:p>
            <a:pPr>
              <a:lnSpc>
                <a:spcPts val="3000"/>
              </a:lnSpc>
            </a:pPr>
            <a:r>
              <a:rPr lang="ko-KR" altLang="en-US" dirty="0"/>
              <a:t>다양한 단말들이 생성하는 데이터를 </a:t>
            </a:r>
            <a:r>
              <a:rPr lang="ko-KR" altLang="en-US" dirty="0" err="1"/>
              <a:t>클라우드와</a:t>
            </a:r>
            <a:r>
              <a:rPr lang="ko-KR" altLang="en-US" dirty="0"/>
              <a:t> 같은 중앙 </a:t>
            </a:r>
            <a:r>
              <a:rPr lang="ko-KR" altLang="en-US" dirty="0" err="1"/>
              <a:t>집중식</a:t>
            </a:r>
            <a:r>
              <a:rPr lang="ko-KR" altLang="en-US" dirty="0"/>
              <a:t> 데이터 센터로</a:t>
            </a:r>
            <a:r>
              <a:rPr lang="en-US" altLang="ko-KR" dirty="0"/>
              <a:t> </a:t>
            </a:r>
            <a:r>
              <a:rPr lang="ko-KR" altLang="en-US" dirty="0"/>
              <a:t>보내지 않고 </a:t>
            </a:r>
            <a:r>
              <a:rPr lang="en-US" altLang="ko-KR" dirty="0"/>
              <a:t> </a:t>
            </a:r>
            <a:r>
              <a:rPr lang="ko-KR" altLang="en-US" dirty="0"/>
              <a:t>단말 근처  또는 근거리에서 실시간으로 처리하는 방식으로 불필요한 데이터 전송을 최소화하고 데이터 흐름 가속화를 지원하는 분산 컴퓨팅 패러다임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7947218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28A0F72-49FB-4714-A622-FB382AEF63C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264352" y="6436184"/>
            <a:ext cx="2844800" cy="365125"/>
          </a:xfrm>
        </p:spPr>
        <p:txBody>
          <a:bodyPr/>
          <a:lstStyle/>
          <a:p>
            <a:pPr>
              <a:defRPr/>
            </a:pPr>
            <a:fld id="{867B3224-77C5-4173-91A9-4F7123CD03A0}" type="slidenum">
              <a:rPr lang="ko-KR" altLang="en-US" smtClean="0"/>
              <a:pPr>
                <a:defRPr/>
              </a:pPr>
              <a:t>5</a:t>
            </a:fld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E6FB3EE-EE99-4832-B204-9EE2A26CC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7448" y="117578"/>
            <a:ext cx="9588896" cy="787968"/>
          </a:xfrm>
        </p:spPr>
        <p:txBody>
          <a:bodyPr>
            <a:normAutofit/>
          </a:bodyPr>
          <a:lstStyle/>
          <a:p>
            <a:r>
              <a:rPr lang="ko-KR" altLang="en-US" dirty="0" err="1">
                <a:solidFill>
                  <a:schemeClr val="accent1">
                    <a:lumMod val="50000"/>
                  </a:schemeClr>
                </a:solidFill>
                <a:sym typeface="Arial"/>
              </a:rPr>
              <a:t>엣지</a:t>
            </a:r>
            <a:r>
              <a:rPr lang="ko-KR" altLang="en-US" dirty="0">
                <a:solidFill>
                  <a:schemeClr val="accent1">
                    <a:lumMod val="50000"/>
                  </a:schemeClr>
                </a:solidFill>
                <a:sym typeface="Arial"/>
              </a:rPr>
              <a:t> 컴퓨팅의 분류</a:t>
            </a:r>
            <a:endParaRPr lang="ko-KR" altLang="en-US" dirty="0"/>
          </a:p>
        </p:txBody>
      </p:sp>
      <p:sp>
        <p:nvSpPr>
          <p:cNvPr id="5" name="Shape 194">
            <a:extLst>
              <a:ext uri="{FF2B5EF4-FFF2-40B4-BE49-F238E27FC236}">
                <a16:creationId xmlns:a16="http://schemas.microsoft.com/office/drawing/2014/main" id="{69687232-B894-4716-A901-E2F6BD397205}"/>
              </a:ext>
            </a:extLst>
          </p:cNvPr>
          <p:cNvSpPr txBox="1"/>
          <p:nvPr/>
        </p:nvSpPr>
        <p:spPr>
          <a:xfrm>
            <a:off x="406248" y="157576"/>
            <a:ext cx="277320" cy="57445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ctr" anchorCtr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spcBef>
                <a:spcPts val="0"/>
              </a:spcBef>
              <a:buSzPct val="25000"/>
            </a:pPr>
            <a:r>
              <a:rPr lang="en-US" altLang="ko-KR" sz="3733" b="1" dirty="0">
                <a:solidFill>
                  <a:schemeClr val="bg1"/>
                </a:solidFill>
                <a:latin typeface="맑은 고딕" panose="020B0503020000020004" pitchFamily="50" charset="-127"/>
                <a:sym typeface="Arial"/>
              </a:rPr>
              <a:t>2</a:t>
            </a:r>
            <a:endParaRPr lang="ko-KR" altLang="en-US" sz="3733" b="1" dirty="0">
              <a:solidFill>
                <a:schemeClr val="bg1"/>
              </a:solidFill>
              <a:latin typeface="맑은 고딕" panose="020B0503020000020004" pitchFamily="50" charset="-127"/>
              <a:sym typeface="Arial"/>
            </a:endParaRPr>
          </a:p>
        </p:txBody>
      </p:sp>
      <p:pic>
        <p:nvPicPr>
          <p:cNvPr id="7" name="Picture 2" descr="https://blogs.idc.com/wp-content/uploads/2020/06/06.01.20_DM_Image-1-1024x480.jpg">
            <a:extLst>
              <a:ext uri="{FF2B5EF4-FFF2-40B4-BE49-F238E27FC236}">
                <a16:creationId xmlns:a16="http://schemas.microsoft.com/office/drawing/2014/main" id="{8C034F8B-C270-4823-81B4-D3AF571C70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916" y="1412775"/>
            <a:ext cx="10556943" cy="494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49D72EFA-C9D2-491F-8F97-67889F40EADE}"/>
              </a:ext>
            </a:extLst>
          </p:cNvPr>
          <p:cNvSpPr/>
          <p:nvPr/>
        </p:nvSpPr>
        <p:spPr>
          <a:xfrm>
            <a:off x="7752184" y="6511024"/>
            <a:ext cx="3665861" cy="21544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sz="800" dirty="0">
                <a:solidFill>
                  <a:prstClr val="black"/>
                </a:solidFill>
                <a:latin typeface="+mj-lt"/>
                <a:ea typeface="맑은 고딕" panose="020B0503020000020004" pitchFamily="50" charset="-127"/>
              </a:rPr>
              <a:t>(</a:t>
            </a:r>
            <a:r>
              <a:rPr lang="ko-KR" altLang="en-US" sz="800" dirty="0">
                <a:solidFill>
                  <a:prstClr val="black"/>
                </a:solidFill>
                <a:latin typeface="+mj-lt"/>
                <a:ea typeface="맑은 고딕" panose="020B0503020000020004" pitchFamily="50" charset="-127"/>
              </a:rPr>
              <a:t>출처</a:t>
            </a:r>
            <a:r>
              <a:rPr lang="en-US" altLang="ko-KR" sz="800" dirty="0">
                <a:solidFill>
                  <a:prstClr val="black"/>
                </a:solidFill>
                <a:latin typeface="+mj-lt"/>
                <a:ea typeface="맑은 고딕" panose="020B0503020000020004" pitchFamily="50" charset="-127"/>
              </a:rPr>
              <a:t>: Edge Computing: Not All Edges are Created Equal, IDC Blog, 2020)</a:t>
            </a:r>
            <a:endParaRPr lang="ko-KR" altLang="en-US" sz="800" dirty="0">
              <a:solidFill>
                <a:prstClr val="black"/>
              </a:solidFill>
              <a:latin typeface="+mj-lt"/>
              <a:ea typeface="맑은 고딕" panose="020B0503020000020004" pitchFamily="50" charset="-12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05011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28A0F72-49FB-4714-A622-FB382AEF63C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264352" y="6436184"/>
            <a:ext cx="2844800" cy="365125"/>
          </a:xfrm>
        </p:spPr>
        <p:txBody>
          <a:bodyPr/>
          <a:lstStyle/>
          <a:p>
            <a:pPr>
              <a:defRPr/>
            </a:pPr>
            <a:fld id="{867B3224-77C5-4173-91A9-4F7123CD03A0}" type="slidenum">
              <a:rPr lang="ko-KR" altLang="en-US" smtClean="0"/>
              <a:pPr>
                <a:defRPr/>
              </a:pPr>
              <a:t>6</a:t>
            </a:fld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E6FB3EE-EE99-4832-B204-9EE2A26CC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solidFill>
                  <a:schemeClr val="accent1">
                    <a:lumMod val="50000"/>
                  </a:schemeClr>
                </a:solidFill>
                <a:sym typeface="Arial"/>
              </a:rPr>
              <a:t>네트워크 중심의 컴퓨팅</a:t>
            </a:r>
            <a:r>
              <a:rPr lang="en-US" altLang="ko-KR" dirty="0">
                <a:solidFill>
                  <a:schemeClr val="accent1">
                    <a:lumMod val="50000"/>
                  </a:schemeClr>
                </a:solidFill>
                <a:sym typeface="Arial"/>
              </a:rPr>
              <a:t>(Network Edge)</a:t>
            </a:r>
            <a:endParaRPr lang="ko-KR" altLang="en-US" dirty="0"/>
          </a:p>
        </p:txBody>
      </p:sp>
      <p:sp>
        <p:nvSpPr>
          <p:cNvPr id="5" name="Shape 194">
            <a:extLst>
              <a:ext uri="{FF2B5EF4-FFF2-40B4-BE49-F238E27FC236}">
                <a16:creationId xmlns:a16="http://schemas.microsoft.com/office/drawing/2014/main" id="{69687232-B894-4716-A901-E2F6BD397205}"/>
              </a:ext>
            </a:extLst>
          </p:cNvPr>
          <p:cNvSpPr txBox="1"/>
          <p:nvPr/>
        </p:nvSpPr>
        <p:spPr>
          <a:xfrm>
            <a:off x="406248" y="157576"/>
            <a:ext cx="277320" cy="57445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ctr" anchorCtr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spcBef>
                <a:spcPts val="0"/>
              </a:spcBef>
              <a:buSzPct val="25000"/>
            </a:pPr>
            <a:r>
              <a:rPr lang="en-US" altLang="ko-KR" sz="3733" b="1" dirty="0">
                <a:solidFill>
                  <a:schemeClr val="bg1"/>
                </a:solidFill>
                <a:latin typeface="맑은 고딕" panose="020B0503020000020004" pitchFamily="50" charset="-127"/>
                <a:sym typeface="Arial"/>
              </a:rPr>
              <a:t>3</a:t>
            </a:r>
            <a:endParaRPr lang="ko-KR" altLang="en-US" sz="3733" b="1" dirty="0">
              <a:solidFill>
                <a:schemeClr val="bg1"/>
              </a:solidFill>
              <a:latin typeface="맑은 고딕" panose="020B0503020000020004" pitchFamily="50" charset="-127"/>
              <a:sym typeface="Arial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3622181-677D-4EF1-B163-23B6D91F6203}"/>
              </a:ext>
            </a:extLst>
          </p:cNvPr>
          <p:cNvSpPr/>
          <p:nvPr/>
        </p:nvSpPr>
        <p:spPr>
          <a:xfrm>
            <a:off x="154118" y="1123479"/>
            <a:ext cx="11665641" cy="1567364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ts val="2100"/>
              </a:lnSpc>
            </a:pPr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     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A2C80BE5-61DC-4B4D-B116-D81E0BBB58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9536" y="3081320"/>
            <a:ext cx="8024841" cy="3658129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D3B998C2-CEED-4874-8E79-0BE85A309CE8}"/>
              </a:ext>
            </a:extLst>
          </p:cNvPr>
          <p:cNvSpPr/>
          <p:nvPr/>
        </p:nvSpPr>
        <p:spPr>
          <a:xfrm>
            <a:off x="8659992" y="6662118"/>
            <a:ext cx="3293736" cy="21544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800" dirty="0"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lang="ko-KR" altLang="en-US" sz="800" dirty="0"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출처 </a:t>
            </a:r>
            <a:r>
              <a:rPr lang="en-US" altLang="ko-KR" sz="800" dirty="0"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: Smart Factory with Multi-access Edge Computing(MEC), Krnet2019)</a:t>
            </a:r>
            <a:endParaRPr lang="ko-KR" altLang="en-US" sz="800" dirty="0">
              <a:latin typeface="Calibri" panose="020F0502020204030204" pitchFamily="34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16" name="내용 개체 틀 2">
            <a:extLst>
              <a:ext uri="{FF2B5EF4-FFF2-40B4-BE49-F238E27FC236}">
                <a16:creationId xmlns:a16="http://schemas.microsoft.com/office/drawing/2014/main" id="{8341852A-6979-47CA-B105-7384EE002A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6496" y="1149683"/>
            <a:ext cx="11492656" cy="2279317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ko-KR" altLang="en-US" spc="-50" dirty="0"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데이터가 생성된 가까운 위치에서 실시간 처리 가능한 </a:t>
            </a:r>
            <a:r>
              <a:rPr lang="ko-KR" altLang="en-US" spc="-50" dirty="0" err="1"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엣지</a:t>
            </a:r>
            <a:r>
              <a:rPr lang="ko-KR" altLang="en-US" spc="-50" dirty="0"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 컴퓨팅이 제안됨 </a:t>
            </a:r>
            <a:r>
              <a:rPr lang="en-US" altLang="ko-KR" spc="-50" dirty="0"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(‘12.</a:t>
            </a:r>
            <a:r>
              <a:rPr lang="ko-KR" altLang="en-US" spc="-50" dirty="0"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시스코</a:t>
            </a:r>
            <a:r>
              <a:rPr lang="en-US" altLang="ko-KR" spc="-50" dirty="0"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 → ‘13. ETSI) </a:t>
            </a:r>
          </a:p>
          <a:p>
            <a:pPr lvl="1">
              <a:lnSpc>
                <a:spcPct val="110000"/>
              </a:lnSpc>
            </a:pP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pc="-50" dirty="0" err="1"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포그</a:t>
            </a:r>
            <a:r>
              <a:rPr lang="ko-KR" altLang="en-US" spc="-50" dirty="0"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 컴퓨팅을 기반으로 모바일 네트워크 중심의 </a:t>
            </a:r>
            <a:r>
              <a:rPr lang="ko-KR" altLang="en-US" spc="-50" dirty="0" err="1"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엣지</a:t>
            </a:r>
            <a:r>
              <a:rPr lang="ko-KR" altLang="en-US" spc="-50" dirty="0"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 컴퓨팅인</a:t>
            </a:r>
            <a:r>
              <a:rPr lang="en-US" altLang="ko-KR" spc="-50" dirty="0"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 MEC(Mobile Edge Computing) </a:t>
            </a:r>
            <a:r>
              <a:rPr lang="ko-KR" altLang="en-US" spc="-50" dirty="0"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기술로 정형화</a:t>
            </a:r>
            <a:endParaRPr lang="en-US" altLang="ko-KR" spc="-50" dirty="0"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  <a:p>
            <a:pPr>
              <a:lnSpc>
                <a:spcPct val="110000"/>
              </a:lnSpc>
            </a:pPr>
            <a:r>
              <a:rPr lang="en-US" altLang="ko-KR" spc="-50" dirty="0"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 MEC(Multi-access Edge Computing)</a:t>
            </a:r>
            <a:r>
              <a:rPr lang="ko-KR" altLang="en-US" spc="-50" dirty="0"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컴퓨팅 </a:t>
            </a:r>
            <a:r>
              <a:rPr lang="en-US" altLang="ko-KR" spc="-50" dirty="0"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(‘16. ETSI) </a:t>
            </a:r>
          </a:p>
          <a:p>
            <a:pPr lvl="1">
              <a:lnSpc>
                <a:spcPct val="110000"/>
              </a:lnSpc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기존의 모바일 네트워크에 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엣지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노드를 배치하는데 중점을 둔 모바일 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엣지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컴퓨팅의 확장 개념으로 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클라우드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컴퓨팅을 고정 네트워크 포함한 네트워크 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엣지로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가져와서 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클라우드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컴퓨팅 기능을 확장하는 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엣지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컴퓨팅</a:t>
            </a:r>
            <a:endParaRPr lang="en-US" altLang="ko-KR" spc="-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654855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28A0F72-49FB-4714-A622-FB382AEF63C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264352" y="6436184"/>
            <a:ext cx="2844800" cy="365125"/>
          </a:xfrm>
        </p:spPr>
        <p:txBody>
          <a:bodyPr/>
          <a:lstStyle/>
          <a:p>
            <a:pPr>
              <a:defRPr/>
            </a:pPr>
            <a:fld id="{867B3224-77C5-4173-91A9-4F7123CD03A0}" type="slidenum">
              <a:rPr lang="ko-KR" altLang="en-US" smtClean="0"/>
              <a:pPr>
                <a:defRPr/>
              </a:pPr>
              <a:t>7</a:t>
            </a:fld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E6FB3EE-EE99-4832-B204-9EE2A26CC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>
                <a:solidFill>
                  <a:schemeClr val="accent1">
                    <a:lumMod val="50000"/>
                  </a:schemeClr>
                </a:solidFill>
                <a:sym typeface="Arial"/>
              </a:rPr>
              <a:t>지능형 반도체 중심의 </a:t>
            </a:r>
            <a:r>
              <a:rPr lang="ko-KR" altLang="en-US" dirty="0" err="1">
                <a:solidFill>
                  <a:schemeClr val="accent1">
                    <a:lumMod val="50000"/>
                  </a:schemeClr>
                </a:solidFill>
                <a:sym typeface="Arial"/>
              </a:rPr>
              <a:t>엣지</a:t>
            </a:r>
            <a:r>
              <a:rPr lang="ko-KR" altLang="en-US" dirty="0">
                <a:solidFill>
                  <a:schemeClr val="accent1">
                    <a:lumMod val="50000"/>
                  </a:schemeClr>
                </a:solidFill>
                <a:sym typeface="Arial"/>
              </a:rPr>
              <a:t> 컴퓨팅</a:t>
            </a:r>
            <a:r>
              <a:rPr lang="en-US" altLang="ko-KR" dirty="0">
                <a:solidFill>
                  <a:schemeClr val="accent1">
                    <a:lumMod val="50000"/>
                  </a:schemeClr>
                </a:solidFill>
                <a:sym typeface="Arial"/>
              </a:rPr>
              <a:t>(Device Edge)</a:t>
            </a:r>
            <a:r>
              <a:rPr lang="ko-KR" altLang="en-US" dirty="0">
                <a:solidFill>
                  <a:schemeClr val="accent1">
                    <a:lumMod val="50000"/>
                  </a:schemeClr>
                </a:solidFill>
                <a:sym typeface="Arial"/>
              </a:rPr>
              <a:t> </a:t>
            </a:r>
            <a:endParaRPr lang="ko-KR" altLang="en-US" dirty="0"/>
          </a:p>
        </p:txBody>
      </p:sp>
      <p:sp>
        <p:nvSpPr>
          <p:cNvPr id="5" name="Shape 194">
            <a:extLst>
              <a:ext uri="{FF2B5EF4-FFF2-40B4-BE49-F238E27FC236}">
                <a16:creationId xmlns:a16="http://schemas.microsoft.com/office/drawing/2014/main" id="{69687232-B894-4716-A901-E2F6BD397205}"/>
              </a:ext>
            </a:extLst>
          </p:cNvPr>
          <p:cNvSpPr txBox="1"/>
          <p:nvPr/>
        </p:nvSpPr>
        <p:spPr>
          <a:xfrm>
            <a:off x="406248" y="157576"/>
            <a:ext cx="277320" cy="57445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ctr" anchorCtr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spcBef>
                <a:spcPts val="0"/>
              </a:spcBef>
              <a:buSzPct val="25000"/>
            </a:pPr>
            <a:r>
              <a:rPr lang="en-US" altLang="ko-KR" sz="3733" b="1" dirty="0">
                <a:solidFill>
                  <a:schemeClr val="bg1"/>
                </a:solidFill>
                <a:latin typeface="맑은 고딕" panose="020B0503020000020004" pitchFamily="50" charset="-127"/>
                <a:sym typeface="Arial"/>
              </a:rPr>
              <a:t>4</a:t>
            </a:r>
            <a:endParaRPr lang="ko-KR" altLang="en-US" sz="3733" b="1" dirty="0">
              <a:solidFill>
                <a:schemeClr val="bg1"/>
              </a:solidFill>
              <a:latin typeface="맑은 고딕" panose="020B0503020000020004" pitchFamily="50" charset="-127"/>
              <a:sym typeface="Arial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3622181-677D-4EF1-B163-23B6D91F6203}"/>
              </a:ext>
            </a:extLst>
          </p:cNvPr>
          <p:cNvSpPr/>
          <p:nvPr/>
        </p:nvSpPr>
        <p:spPr>
          <a:xfrm>
            <a:off x="154118" y="1123477"/>
            <a:ext cx="11665641" cy="2649517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ts val="2100"/>
              </a:lnSpc>
            </a:pPr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     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6" name="Shape 194">
            <a:extLst>
              <a:ext uri="{FF2B5EF4-FFF2-40B4-BE49-F238E27FC236}">
                <a16:creationId xmlns:a16="http://schemas.microsoft.com/office/drawing/2014/main" id="{EF336E5C-5843-4CD1-912E-B7C66836174D}"/>
              </a:ext>
            </a:extLst>
          </p:cNvPr>
          <p:cNvSpPr txBox="1"/>
          <p:nvPr/>
        </p:nvSpPr>
        <p:spPr>
          <a:xfrm>
            <a:off x="616593" y="1153633"/>
            <a:ext cx="11024023" cy="257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rgbClr val="993300"/>
              </a:buClr>
              <a:buSzPct val="70000"/>
              <a:buFont typeface="Wingdings" pitchFamily="2" charset="2"/>
              <a:buChar char="l"/>
              <a:defRPr sz="2000" spc="-50">
                <a:latin typeface="Book Antiqua" pitchFamily="18" charset="0"/>
                <a:ea typeface="맑은 고딕" pitchFamily="50" charset="-127"/>
              </a:defRPr>
            </a:lvl1pPr>
            <a:lvl2pPr marL="742950" lvl="1" indent="-285750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–"/>
              <a:defRPr sz="1600">
                <a:latin typeface="Book Antiqua" pitchFamily="18" charset="0"/>
                <a:ea typeface="맑은 고딕" pitchFamily="50" charset="-127"/>
              </a:defRPr>
            </a:lvl2pPr>
            <a:lvl3pPr marL="1143000" indent="-2286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sz="1600">
                <a:latin typeface="Book Antiqua" pitchFamily="18" charset="0"/>
                <a:ea typeface="맑은 고딕" pitchFamily="50" charset="-127"/>
              </a:defRPr>
            </a:lvl3pPr>
            <a:lvl4pPr marL="1600200" indent="-2286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–"/>
              <a:defRPr sz="1600">
                <a:latin typeface="Book Antiqua" pitchFamily="18" charset="0"/>
                <a:ea typeface="맑은 고딕" pitchFamily="50" charset="-127"/>
              </a:defRPr>
            </a:lvl4pPr>
            <a:lvl5pPr marL="2057400" indent="-2286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»"/>
              <a:defRPr sz="1600">
                <a:latin typeface="Book Antiqua" pitchFamily="18" charset="0"/>
                <a:ea typeface="맑은 고딕" pitchFamily="50" charset="-127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>
              <a:lnSpc>
                <a:spcPct val="100000"/>
              </a:lnSpc>
            </a:pPr>
            <a:r>
              <a:rPr lang="ko-KR" altLang="en-US" sz="1800" dirty="0"/>
              <a:t>기존 </a:t>
            </a:r>
            <a:r>
              <a:rPr lang="ko-KR" altLang="en-US" sz="1800" dirty="0" err="1"/>
              <a:t>클라우드</a:t>
            </a:r>
            <a:r>
              <a:rPr lang="ko-KR" altLang="en-US" sz="1800" dirty="0"/>
              <a:t> 시스템의 </a:t>
            </a:r>
            <a:r>
              <a:rPr lang="ko-KR" altLang="en-US" sz="1800" dirty="0" err="1"/>
              <a:t>인공처리</a:t>
            </a:r>
            <a:r>
              <a:rPr lang="ko-KR" altLang="en-US" sz="1800" dirty="0"/>
              <a:t> 처리 기술을 소형 </a:t>
            </a:r>
            <a:r>
              <a:rPr lang="ko-KR" altLang="en-US" sz="1800" dirty="0" err="1"/>
              <a:t>엣지</a:t>
            </a:r>
            <a:r>
              <a:rPr lang="ko-KR" altLang="en-US" sz="1800" dirty="0"/>
              <a:t> 디바이스에 적용</a:t>
            </a:r>
            <a:r>
              <a:rPr lang="en-US" altLang="ko-KR" sz="1800" dirty="0"/>
              <a:t>, </a:t>
            </a:r>
            <a:r>
              <a:rPr lang="ko-KR" altLang="en-US" sz="1800" dirty="0"/>
              <a:t> </a:t>
            </a:r>
            <a:r>
              <a:rPr lang="ko-KR" altLang="en-US" sz="1800" dirty="0" err="1"/>
              <a:t>클라우드</a:t>
            </a:r>
            <a:r>
              <a:rPr lang="ko-KR" altLang="en-US" sz="1800" dirty="0"/>
              <a:t> 기반의 연결성은 </a:t>
            </a:r>
            <a:r>
              <a:rPr lang="en-US" altLang="ko-KR" sz="1800" dirty="0"/>
              <a:t>        </a:t>
            </a:r>
            <a:r>
              <a:rPr lang="ko-KR" altLang="en-US" sz="1800" dirty="0"/>
              <a:t>최소화하고  실시간으로 </a:t>
            </a:r>
            <a:r>
              <a:rPr lang="en-US" altLang="ko-KR" sz="1800" dirty="0"/>
              <a:t>AI</a:t>
            </a:r>
            <a:r>
              <a:rPr lang="ko-KR" altLang="en-US" sz="1800" dirty="0"/>
              <a:t> 서비스를 제공 기술</a:t>
            </a:r>
            <a:endParaRPr lang="en-US" altLang="ko-KR" sz="1800" dirty="0">
              <a:sym typeface="Arial"/>
            </a:endParaRPr>
          </a:p>
          <a:p>
            <a:pPr lvl="1">
              <a:lnSpc>
                <a:spcPct val="100000"/>
              </a:lnSpc>
            </a:pP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하드웨어 프로세서의 </a:t>
            </a:r>
            <a:r>
              <a:rPr lang="ko-KR" altLang="en-US" sz="1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집적화로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인한 고성능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저전력화와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함께 반도체 </a:t>
            </a:r>
            <a:r>
              <a:rPr lang="ko-KR" altLang="en-US" sz="1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미세공정과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메모리 성능 향상을 기반</a:t>
            </a:r>
            <a:endParaRPr lang="en-US" altLang="ko-KR" sz="1400" dirty="0"/>
          </a:p>
          <a:p>
            <a:pPr>
              <a:lnSpc>
                <a:spcPct val="100000"/>
              </a:lnSpc>
            </a:pPr>
            <a:r>
              <a:rPr lang="ko-KR" altLang="en-US" sz="1800" dirty="0" err="1"/>
              <a:t>클라우드</a:t>
            </a:r>
            <a:r>
              <a:rPr lang="ko-KR" altLang="en-US" sz="1800" dirty="0"/>
              <a:t> 대비 처리 능력이 미흡하여 </a:t>
            </a:r>
            <a:r>
              <a:rPr lang="ko-KR" altLang="en-US" sz="1800" dirty="0" err="1"/>
              <a:t>엣지</a:t>
            </a:r>
            <a:r>
              <a:rPr lang="ko-KR" altLang="en-US" sz="1800" dirty="0"/>
              <a:t> 디바이스내 학습의 온전한 수행은 불가능하며 모델 </a:t>
            </a:r>
            <a:r>
              <a:rPr lang="ko-KR" altLang="en-US" sz="1800" dirty="0" err="1"/>
              <a:t>업데이트시</a:t>
            </a:r>
            <a:r>
              <a:rPr lang="ko-KR" altLang="en-US" sz="1800" dirty="0"/>
              <a:t>   </a:t>
            </a:r>
            <a:r>
              <a:rPr lang="ko-KR" altLang="en-US" sz="1800" dirty="0" err="1"/>
              <a:t>클라우드와</a:t>
            </a:r>
            <a:r>
              <a:rPr lang="ko-KR" altLang="en-US" sz="1800" dirty="0"/>
              <a:t> 연결은 필수적</a:t>
            </a:r>
            <a:endParaRPr lang="en-US" altLang="ko-KR" sz="1800" dirty="0"/>
          </a:p>
          <a:p>
            <a:pPr lvl="1">
              <a:lnSpc>
                <a:spcPct val="100000"/>
              </a:lnSpc>
            </a:pP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하드웨어 프로세서의 </a:t>
            </a:r>
            <a:r>
              <a:rPr lang="ko-KR" altLang="en-US" sz="1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집적화로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인한 고성능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저전력화와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함께 반도체 </a:t>
            </a:r>
            <a:r>
              <a:rPr lang="ko-KR" altLang="en-US" sz="1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미세공정과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메모리 성능 향상을 기반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00000"/>
              </a:lnSpc>
            </a:pPr>
            <a:r>
              <a:rPr lang="en-US" altLang="ko-KR" sz="1800" dirty="0"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 </a:t>
            </a:r>
            <a:r>
              <a:rPr lang="ko-KR" altLang="en-US" sz="1800" dirty="0"/>
              <a:t>구글</a:t>
            </a:r>
            <a:r>
              <a:rPr lang="en-US" altLang="ko-KR" sz="1800" dirty="0"/>
              <a:t>, </a:t>
            </a:r>
            <a:r>
              <a:rPr lang="ko-KR" altLang="en-US" sz="1800" dirty="0"/>
              <a:t>인텔</a:t>
            </a:r>
            <a:r>
              <a:rPr lang="en-US" altLang="ko-KR" sz="1800" dirty="0"/>
              <a:t>, </a:t>
            </a:r>
            <a:r>
              <a:rPr lang="ko-KR" altLang="en-US" sz="1800" dirty="0"/>
              <a:t>엔비디아</a:t>
            </a:r>
            <a:r>
              <a:rPr lang="en-US" altLang="ko-KR" sz="1800" dirty="0"/>
              <a:t>, </a:t>
            </a:r>
            <a:r>
              <a:rPr lang="ko-KR" altLang="en-US" sz="1800" dirty="0" err="1"/>
              <a:t>퀄컴</a:t>
            </a:r>
            <a:r>
              <a:rPr lang="en-US" altLang="ko-KR" sz="1800" dirty="0"/>
              <a:t>, </a:t>
            </a:r>
            <a:r>
              <a:rPr lang="ko-KR" altLang="en-US" sz="1800" dirty="0" err="1"/>
              <a:t>화웨이</a:t>
            </a:r>
            <a:r>
              <a:rPr lang="ko-KR" altLang="en-US" sz="1800" dirty="0"/>
              <a:t> 등 기존 인공지능 반도체 기업이 기술적 우위를 점하고 있음</a:t>
            </a:r>
            <a:endParaRPr lang="en-US" altLang="ko-KR" sz="1800" dirty="0"/>
          </a:p>
          <a:p>
            <a:pPr lvl="1">
              <a:lnSpc>
                <a:spcPct val="100000"/>
              </a:lnSpc>
            </a:pP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기존 플랫폼 혹은 </a:t>
            </a:r>
            <a:r>
              <a:rPr lang="ko-KR" altLang="en-US" sz="1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클라우드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기업들과 협업하거나 새로운 기술을 제안하는 형태로 발전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  <a:p>
            <a:pPr>
              <a:lnSpc>
                <a:spcPct val="100000"/>
              </a:lnSpc>
            </a:pPr>
            <a:endParaRPr lang="en-US" altLang="ko-KR" sz="1800" dirty="0">
              <a:sym typeface="Arial"/>
            </a:endParaRPr>
          </a:p>
          <a:p>
            <a:pPr>
              <a:lnSpc>
                <a:spcPct val="100000"/>
              </a:lnSpc>
            </a:pPr>
            <a:endParaRPr lang="en-US" altLang="ko-KR" sz="1800" dirty="0"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  <a:p>
            <a:pPr lvl="1">
              <a:lnSpc>
                <a:spcPct val="100000"/>
              </a:lnSpc>
            </a:pPr>
            <a:endParaRPr lang="en-US" altLang="ko-KR" sz="1400" dirty="0">
              <a:sym typeface="Arial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1D9EA4C7-847A-4077-89B7-C113100B5B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224" y="3820449"/>
            <a:ext cx="2176696" cy="2898821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5B6CB468-6D94-4B6A-96E4-67D4059855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3902" y="3964227"/>
            <a:ext cx="4046437" cy="2837082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2878D00B-50D1-441E-874E-17DD0F945C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48866" y="3999490"/>
            <a:ext cx="4485109" cy="2635190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670534ED-BD8F-4060-8236-A5F14DE752AC}"/>
              </a:ext>
            </a:extLst>
          </p:cNvPr>
          <p:cNvSpPr/>
          <p:nvPr/>
        </p:nvSpPr>
        <p:spPr>
          <a:xfrm>
            <a:off x="8512247" y="6610468"/>
            <a:ext cx="3221728" cy="21544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800" dirty="0"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lang="ko-KR" altLang="en-US" sz="800" dirty="0"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출처 </a:t>
            </a:r>
            <a:r>
              <a:rPr lang="en-US" altLang="ko-KR" sz="800" dirty="0"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: </a:t>
            </a:r>
            <a:r>
              <a:rPr lang="ko-KR" altLang="en-US" sz="800" dirty="0" err="1"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엣지</a:t>
            </a:r>
            <a:r>
              <a:rPr lang="ko-KR" altLang="en-US" sz="800" dirty="0"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 컴퓨팅의 기술의 변화와 동향</a:t>
            </a:r>
            <a:r>
              <a:rPr lang="en-US" altLang="ko-KR" sz="800" dirty="0"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800" dirty="0"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한국통신학회지</a:t>
            </a:r>
            <a:r>
              <a:rPr lang="en-US" altLang="ko-KR" sz="800" dirty="0"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, 2019.01)</a:t>
            </a:r>
            <a:endParaRPr lang="ko-KR" altLang="en-US" sz="800" dirty="0">
              <a:latin typeface="Calibri" panose="020F0502020204030204" pitchFamily="34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77642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 descr="13-3">
            <a:extLst>
              <a:ext uri="{FF2B5EF4-FFF2-40B4-BE49-F238E27FC236}">
                <a16:creationId xmlns:a16="http://schemas.microsoft.com/office/drawing/2014/main" id="{0905FB87-2528-4254-973C-79FBB881C1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chemeClr val="accent2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 rot="16200000" flipV="1">
            <a:off x="4777362" y="4691419"/>
            <a:ext cx="1800201" cy="603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" name="모서리가 둥근 직사각형 62">
            <a:extLst>
              <a:ext uri="{FF2B5EF4-FFF2-40B4-BE49-F238E27FC236}">
                <a16:creationId xmlns:a16="http://schemas.microsoft.com/office/drawing/2014/main" id="{B4FA21FA-8452-4623-8813-529CCD1293B6}"/>
              </a:ext>
            </a:extLst>
          </p:cNvPr>
          <p:cNvSpPr/>
          <p:nvPr/>
        </p:nvSpPr>
        <p:spPr>
          <a:xfrm>
            <a:off x="5979008" y="2662280"/>
            <a:ext cx="6130144" cy="4103743"/>
          </a:xfrm>
          <a:prstGeom prst="roundRect">
            <a:avLst>
              <a:gd name="adj" fmla="val 2281"/>
            </a:avLst>
          </a:prstGeom>
          <a:solidFill>
            <a:schemeClr val="bg1"/>
          </a:solidFill>
          <a:ln w="1587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100" b="1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DD8498E3-D407-4154-A8BD-2F12C05E4F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3992" y="2938883"/>
            <a:ext cx="5999676" cy="3827140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28A0F72-49FB-4714-A622-FB382AEF63C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264352" y="6436184"/>
            <a:ext cx="2844800" cy="365125"/>
          </a:xfrm>
        </p:spPr>
        <p:txBody>
          <a:bodyPr/>
          <a:lstStyle/>
          <a:p>
            <a:pPr>
              <a:defRPr/>
            </a:pPr>
            <a:fld id="{867B3224-77C5-4173-91A9-4F7123CD03A0}" type="slidenum">
              <a:rPr lang="ko-KR" altLang="en-US" smtClean="0"/>
              <a:pPr>
                <a:defRPr/>
              </a:pPr>
              <a:t>8</a:t>
            </a:fld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E6FB3EE-EE99-4832-B204-9EE2A26CC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solidFill>
                  <a:schemeClr val="accent1">
                    <a:lumMod val="50000"/>
                  </a:schemeClr>
                </a:solidFill>
                <a:sym typeface="Arial"/>
              </a:rPr>
              <a:t>클라우드 중심의</a:t>
            </a:r>
            <a:r>
              <a:rPr lang="en-US" altLang="ko-KR" dirty="0">
                <a:solidFill>
                  <a:schemeClr val="accent1">
                    <a:lumMod val="50000"/>
                  </a:schemeClr>
                </a:solidFill>
                <a:sym typeface="Arial"/>
              </a:rPr>
              <a:t> </a:t>
            </a:r>
            <a:r>
              <a:rPr lang="ko-KR" altLang="en-US" dirty="0" err="1">
                <a:solidFill>
                  <a:schemeClr val="accent1">
                    <a:lumMod val="50000"/>
                  </a:schemeClr>
                </a:solidFill>
                <a:sym typeface="Arial"/>
              </a:rPr>
              <a:t>엣지</a:t>
            </a:r>
            <a:r>
              <a:rPr lang="ko-KR" altLang="en-US" dirty="0">
                <a:solidFill>
                  <a:schemeClr val="accent1">
                    <a:lumMod val="50000"/>
                  </a:schemeClr>
                </a:solidFill>
                <a:sym typeface="Arial"/>
              </a:rPr>
              <a:t> 컴퓨팅</a:t>
            </a:r>
            <a:endParaRPr lang="ko-KR" altLang="en-US" dirty="0"/>
          </a:p>
        </p:txBody>
      </p:sp>
      <p:sp>
        <p:nvSpPr>
          <p:cNvPr id="5" name="Shape 194">
            <a:extLst>
              <a:ext uri="{FF2B5EF4-FFF2-40B4-BE49-F238E27FC236}">
                <a16:creationId xmlns:a16="http://schemas.microsoft.com/office/drawing/2014/main" id="{69687232-B894-4716-A901-E2F6BD397205}"/>
              </a:ext>
            </a:extLst>
          </p:cNvPr>
          <p:cNvSpPr txBox="1"/>
          <p:nvPr/>
        </p:nvSpPr>
        <p:spPr>
          <a:xfrm>
            <a:off x="406248" y="157576"/>
            <a:ext cx="277320" cy="57445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ctr" anchorCtr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spcBef>
                <a:spcPts val="0"/>
              </a:spcBef>
              <a:buSzPct val="25000"/>
            </a:pPr>
            <a:r>
              <a:rPr lang="en-US" altLang="ko-KR" sz="3733" b="1" dirty="0">
                <a:solidFill>
                  <a:schemeClr val="bg1"/>
                </a:solidFill>
                <a:latin typeface="맑은 고딕" panose="020B0503020000020004" pitchFamily="50" charset="-127"/>
                <a:sym typeface="Arial"/>
              </a:rPr>
              <a:t>5</a:t>
            </a:r>
            <a:endParaRPr lang="ko-KR" altLang="en-US" sz="3733" b="1" dirty="0">
              <a:solidFill>
                <a:schemeClr val="bg1"/>
              </a:solidFill>
              <a:latin typeface="맑은 고딕" panose="020B0503020000020004" pitchFamily="50" charset="-127"/>
              <a:sym typeface="Arial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3622181-677D-4EF1-B163-23B6D91F6203}"/>
              </a:ext>
            </a:extLst>
          </p:cNvPr>
          <p:cNvSpPr/>
          <p:nvPr/>
        </p:nvSpPr>
        <p:spPr>
          <a:xfrm>
            <a:off x="154118" y="1123479"/>
            <a:ext cx="11665641" cy="1465246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ts val="2100"/>
              </a:lnSpc>
            </a:pPr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     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7" name="모서리가 둥근 직사각형 62">
            <a:extLst>
              <a:ext uri="{FF2B5EF4-FFF2-40B4-BE49-F238E27FC236}">
                <a16:creationId xmlns:a16="http://schemas.microsoft.com/office/drawing/2014/main" id="{2144A255-01A3-47E0-9DF1-60AAEE79A375}"/>
              </a:ext>
            </a:extLst>
          </p:cNvPr>
          <p:cNvSpPr/>
          <p:nvPr/>
        </p:nvSpPr>
        <p:spPr>
          <a:xfrm>
            <a:off x="39819" y="2949344"/>
            <a:ext cx="2527789" cy="3575033"/>
          </a:xfrm>
          <a:prstGeom prst="roundRect">
            <a:avLst>
              <a:gd name="adj" fmla="val 2281"/>
            </a:avLst>
          </a:prstGeom>
          <a:solidFill>
            <a:schemeClr val="bg1"/>
          </a:solidFill>
          <a:ln w="1587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100" b="1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사각형: 둥근 위쪽 모서리 14">
            <a:extLst>
              <a:ext uri="{FF2B5EF4-FFF2-40B4-BE49-F238E27FC236}">
                <a16:creationId xmlns:a16="http://schemas.microsoft.com/office/drawing/2014/main" id="{23C80BCA-3E5A-4607-8676-18C55B9C3E07}"/>
              </a:ext>
            </a:extLst>
          </p:cNvPr>
          <p:cNvSpPr/>
          <p:nvPr/>
        </p:nvSpPr>
        <p:spPr>
          <a:xfrm>
            <a:off x="39819" y="2948408"/>
            <a:ext cx="2527789" cy="320719"/>
          </a:xfrm>
          <a:prstGeom prst="round2SameRect">
            <a:avLst>
              <a:gd name="adj1" fmla="val 26170"/>
              <a:gd name="adj2" fmla="val 0"/>
            </a:avLst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Cloud Computing</a:t>
            </a:r>
            <a:endParaRPr lang="ko-KR" altLang="en-US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모서리가 둥근 직사각형 62">
            <a:extLst>
              <a:ext uri="{FF2B5EF4-FFF2-40B4-BE49-F238E27FC236}">
                <a16:creationId xmlns:a16="http://schemas.microsoft.com/office/drawing/2014/main" id="{529E028F-76FD-4693-8DB7-A18EBFDDCC32}"/>
              </a:ext>
            </a:extLst>
          </p:cNvPr>
          <p:cNvSpPr/>
          <p:nvPr/>
        </p:nvSpPr>
        <p:spPr>
          <a:xfrm>
            <a:off x="2949209" y="2949344"/>
            <a:ext cx="2527789" cy="3575033"/>
          </a:xfrm>
          <a:prstGeom prst="roundRect">
            <a:avLst>
              <a:gd name="adj" fmla="val 2281"/>
            </a:avLst>
          </a:prstGeom>
          <a:solidFill>
            <a:schemeClr val="bg1"/>
          </a:solidFill>
          <a:ln w="1587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100" b="1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사각형: 둥근 위쪽 모서리 14">
            <a:extLst>
              <a:ext uri="{FF2B5EF4-FFF2-40B4-BE49-F238E27FC236}">
                <a16:creationId xmlns:a16="http://schemas.microsoft.com/office/drawing/2014/main" id="{68557E62-17D9-4421-AAC3-04867D237593}"/>
              </a:ext>
            </a:extLst>
          </p:cNvPr>
          <p:cNvSpPr/>
          <p:nvPr/>
        </p:nvSpPr>
        <p:spPr>
          <a:xfrm>
            <a:off x="2950996" y="2938883"/>
            <a:ext cx="2527789" cy="320719"/>
          </a:xfrm>
          <a:prstGeom prst="round2SameRect">
            <a:avLst>
              <a:gd name="adj1" fmla="val 26170"/>
              <a:gd name="adj2" fmla="val 0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Edge Computing</a:t>
            </a:r>
            <a:endParaRPr lang="ko-KR" altLang="en-US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85D8BE7B-2CF6-4066-8531-31F3A5C3B99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48" y="3539372"/>
            <a:ext cx="2431671" cy="2659841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3F3038A8-0C21-465E-AA75-2EC40D299E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75846" y="3602858"/>
            <a:ext cx="2502045" cy="2379329"/>
          </a:xfrm>
          <a:prstGeom prst="rect">
            <a:avLst/>
          </a:prstGeom>
        </p:spPr>
      </p:pic>
      <p:sp>
        <p:nvSpPr>
          <p:cNvPr id="26" name="사각형: 둥근 위쪽 모서리 14">
            <a:extLst>
              <a:ext uri="{FF2B5EF4-FFF2-40B4-BE49-F238E27FC236}">
                <a16:creationId xmlns:a16="http://schemas.microsoft.com/office/drawing/2014/main" id="{F0638785-F4B0-4238-B6BA-9D68AA2A0D5E}"/>
              </a:ext>
            </a:extLst>
          </p:cNvPr>
          <p:cNvSpPr/>
          <p:nvPr/>
        </p:nvSpPr>
        <p:spPr>
          <a:xfrm>
            <a:off x="5979008" y="2655433"/>
            <a:ext cx="6130144" cy="316536"/>
          </a:xfrm>
          <a:prstGeom prst="round2SameRect">
            <a:avLst>
              <a:gd name="adj1" fmla="val 26170"/>
              <a:gd name="adj2" fmla="val 0"/>
            </a:avLst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Cloud Edge Computing</a:t>
            </a:r>
            <a:endParaRPr lang="ko-KR" altLang="en-US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십자형 5">
            <a:extLst>
              <a:ext uri="{FF2B5EF4-FFF2-40B4-BE49-F238E27FC236}">
                <a16:creationId xmlns:a16="http://schemas.microsoft.com/office/drawing/2014/main" id="{1C52044A-E50F-4CCC-829E-DCBD3F974574}"/>
              </a:ext>
            </a:extLst>
          </p:cNvPr>
          <p:cNvSpPr/>
          <p:nvPr/>
        </p:nvSpPr>
        <p:spPr>
          <a:xfrm>
            <a:off x="2623282" y="4569289"/>
            <a:ext cx="304366" cy="335142"/>
          </a:xfrm>
          <a:prstGeom prst="plus">
            <a:avLst>
              <a:gd name="adj" fmla="val 27845"/>
            </a:avLst>
          </a:prstGeom>
          <a:solidFill>
            <a:schemeClr val="accent3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9050"/>
            <a:bevelB w="190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E739C99-EB53-4CE9-8FB6-8307B7CB3D68}"/>
              </a:ext>
            </a:extLst>
          </p:cNvPr>
          <p:cNvSpPr/>
          <p:nvPr/>
        </p:nvSpPr>
        <p:spPr>
          <a:xfrm>
            <a:off x="1852974" y="6597932"/>
            <a:ext cx="3522944" cy="21544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sz="800" dirty="0">
                <a:solidFill>
                  <a:prstClr val="black"/>
                </a:solidFill>
                <a:latin typeface="+mj-lt"/>
                <a:ea typeface="맑은 고딕" panose="020B0503020000020004" pitchFamily="50" charset="-127"/>
                <a:cs typeface="Calibri" panose="020F0502020204030204" pitchFamily="34" charset="0"/>
              </a:rPr>
              <a:t>(</a:t>
            </a:r>
            <a:r>
              <a:rPr lang="ko-KR" altLang="en-US" sz="800" dirty="0">
                <a:latin typeface="+mj-lt"/>
                <a:ea typeface="맑은 고딕" panose="020B0503020000020004" pitchFamily="50" charset="-127"/>
              </a:rPr>
              <a:t>출처</a:t>
            </a:r>
            <a:r>
              <a:rPr lang="en-US" altLang="ko-KR" sz="800" dirty="0">
                <a:latin typeface="+mj-lt"/>
                <a:ea typeface="맑은 고딕" panose="020B0503020000020004" pitchFamily="50" charset="-127"/>
              </a:rPr>
              <a:t>: </a:t>
            </a:r>
            <a:r>
              <a:rPr lang="en-US" altLang="ko-KR" sz="800" dirty="0" err="1">
                <a:latin typeface="+mj-lt"/>
                <a:ea typeface="맑은 고딕" panose="020B0503020000020004" pitchFamily="50" charset="-127"/>
              </a:rPr>
              <a:t>GEdge</a:t>
            </a:r>
            <a:r>
              <a:rPr lang="en-US" altLang="ko-KR" sz="800" dirty="0">
                <a:latin typeface="+mj-lt"/>
                <a:ea typeface="맑은 고딕" panose="020B0503020000020004" pitchFamily="50" charset="-127"/>
              </a:rPr>
              <a:t> Platform Community 2</a:t>
            </a:r>
            <a:r>
              <a:rPr lang="en-US" altLang="ko-KR" sz="800" baseline="30000" dirty="0">
                <a:latin typeface="+mj-lt"/>
                <a:ea typeface="맑은 고딕" panose="020B0503020000020004" pitchFamily="50" charset="-127"/>
              </a:rPr>
              <a:t>nd</a:t>
            </a:r>
            <a:r>
              <a:rPr lang="en-US" altLang="ko-KR" sz="800" dirty="0">
                <a:latin typeface="+mj-lt"/>
                <a:ea typeface="맑은 고딕" panose="020B0503020000020004" pitchFamily="50" charset="-127"/>
              </a:rPr>
              <a:t> Conference ,Jul. </a:t>
            </a:r>
            <a:r>
              <a:rPr lang="en-US" altLang="ko-KR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2021)</a:t>
            </a:r>
            <a:endParaRPr lang="ko-KR" altLang="en-US" sz="800" dirty="0">
              <a:solidFill>
                <a:prstClr val="black"/>
              </a:solidFill>
              <a:latin typeface="+mj-lt"/>
              <a:ea typeface="맑은 고딕" panose="020B0503020000020004" pitchFamily="50" charset="-127"/>
              <a:cs typeface="Calibri" panose="020F0502020204030204" pitchFamily="34" charset="0"/>
            </a:endParaRPr>
          </a:p>
        </p:txBody>
      </p:sp>
      <p:sp>
        <p:nvSpPr>
          <p:cNvPr id="24" name="Shape 194">
            <a:extLst>
              <a:ext uri="{FF2B5EF4-FFF2-40B4-BE49-F238E27FC236}">
                <a16:creationId xmlns:a16="http://schemas.microsoft.com/office/drawing/2014/main" id="{BC9A35D3-D3D5-4AF0-811F-4083B3ABFB6D}"/>
              </a:ext>
            </a:extLst>
          </p:cNvPr>
          <p:cNvSpPr txBox="1"/>
          <p:nvPr/>
        </p:nvSpPr>
        <p:spPr>
          <a:xfrm>
            <a:off x="616593" y="1174413"/>
            <a:ext cx="11024023" cy="14652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2500" lnSpcReduction="10000"/>
          </a:bodyPr>
          <a:lstStyle>
            <a:lvl1pPr marL="342900" indent="-342900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rgbClr val="993300"/>
              </a:buClr>
              <a:buSzPct val="70000"/>
              <a:buFont typeface="Wingdings" pitchFamily="2" charset="2"/>
              <a:buChar char="l"/>
              <a:defRPr sz="2000" spc="-50">
                <a:latin typeface="Book Antiqua" pitchFamily="18" charset="0"/>
                <a:ea typeface="맑은 고딕" pitchFamily="50" charset="-127"/>
              </a:defRPr>
            </a:lvl1pPr>
            <a:lvl2pPr marL="742950" lvl="1" indent="-285750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–"/>
              <a:defRPr sz="1600">
                <a:latin typeface="Book Antiqua" pitchFamily="18" charset="0"/>
                <a:ea typeface="맑은 고딕" pitchFamily="50" charset="-127"/>
              </a:defRPr>
            </a:lvl2pPr>
            <a:lvl3pPr marL="1143000" indent="-2286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sz="1600">
                <a:latin typeface="Book Antiqua" pitchFamily="18" charset="0"/>
                <a:ea typeface="맑은 고딕" pitchFamily="50" charset="-127"/>
              </a:defRPr>
            </a:lvl3pPr>
            <a:lvl4pPr marL="1600200" indent="-2286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–"/>
              <a:defRPr sz="1600">
                <a:latin typeface="Book Antiqua" pitchFamily="18" charset="0"/>
                <a:ea typeface="맑은 고딕" pitchFamily="50" charset="-127"/>
              </a:defRPr>
            </a:lvl4pPr>
            <a:lvl5pPr marL="2057400" indent="-2286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»"/>
              <a:defRPr sz="1600">
                <a:latin typeface="Book Antiqua" pitchFamily="18" charset="0"/>
                <a:ea typeface="맑은 고딕" pitchFamily="50" charset="-127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>
              <a:lnSpc>
                <a:spcPct val="100000"/>
              </a:lnSpc>
            </a:pPr>
            <a:r>
              <a:rPr lang="ko-KR" altLang="en-US" sz="1800" dirty="0" err="1">
                <a:sym typeface="Arial"/>
              </a:rPr>
              <a:t>엣지</a:t>
            </a:r>
            <a:r>
              <a:rPr lang="ko-KR" altLang="en-US" sz="1800" dirty="0">
                <a:sym typeface="Arial"/>
              </a:rPr>
              <a:t> 컴퓨팅과 클라우드 컴퓨팅은 경쟁적인 개념이 아닌 상호 보완적인 개념으로 발전 </a:t>
            </a:r>
            <a:endParaRPr lang="en-US" altLang="ko-KR" sz="1800" dirty="0"/>
          </a:p>
          <a:p>
            <a:pPr lvl="1">
              <a:lnSpc>
                <a:spcPct val="100000"/>
              </a:lnSpc>
            </a:pPr>
            <a:r>
              <a:rPr lang="ko-KR" altLang="en-US" sz="1400" dirty="0" err="1"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엣지와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 클라우드 간의 </a:t>
            </a:r>
            <a:r>
              <a:rPr lang="ko-KR" altLang="en-US" sz="1400" dirty="0" err="1"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콜라보레이션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 강조 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: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클라우드 </a:t>
            </a:r>
            <a:r>
              <a:rPr lang="ko-KR" altLang="en-US" sz="1400" dirty="0" err="1"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엣지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(</a:t>
            </a:r>
            <a:r>
              <a:rPr lang="ko-KR" altLang="en-US" sz="1400" dirty="0" err="1"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엣지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 클라우드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)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00000"/>
              </a:lnSpc>
            </a:pPr>
            <a:r>
              <a:rPr lang="en-US" altLang="ko-KR" sz="1800" dirty="0"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 </a:t>
            </a:r>
            <a:r>
              <a:rPr lang="ko-KR" altLang="en-US" sz="1800" dirty="0"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클라우드 </a:t>
            </a:r>
            <a:r>
              <a:rPr lang="ko-KR" altLang="en-US" sz="1800" dirty="0" err="1"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엣지</a:t>
            </a:r>
            <a:r>
              <a:rPr lang="ko-KR" altLang="en-US" sz="1800" dirty="0"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 컴퓨팅</a:t>
            </a:r>
            <a:endParaRPr lang="en-US" altLang="ko-KR" sz="1800" dirty="0"/>
          </a:p>
          <a:p>
            <a:pPr lvl="1">
              <a:lnSpc>
                <a:spcPts val="1700"/>
              </a:lnSpc>
            </a:pPr>
            <a:r>
              <a:rPr lang="ko-KR" altLang="en-US" sz="15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엣지에서</a:t>
            </a:r>
            <a:r>
              <a:rPr lang="ko-KR" altLang="en-US" sz="15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클라우드 서비스 기반의 컴퓨팅 환경을  제공하고 클라우드</a:t>
            </a:r>
            <a:r>
              <a:rPr lang="en-US" altLang="ko-KR" sz="15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ko-KR" altLang="en-US" sz="15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엣지</a:t>
            </a:r>
            <a:r>
              <a:rPr lang="en-US" altLang="ko-KR" sz="15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sz="15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5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엣지</a:t>
            </a:r>
            <a:r>
              <a:rPr lang="en-US" altLang="ko-KR" sz="15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ko-KR" altLang="en-US" sz="15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엣지간</a:t>
            </a:r>
            <a:r>
              <a:rPr lang="ko-KR" altLang="en-US" sz="15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협업을 통한 지능형 서비스를 제공하는                                                    분산 클라우드 컴퓨팅 방식</a:t>
            </a:r>
            <a:endParaRPr lang="en-US" altLang="ko-KR" sz="1500" dirty="0"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  <a:p>
            <a:pPr lvl="1">
              <a:lnSpc>
                <a:spcPct val="100000"/>
              </a:lnSpc>
            </a:pPr>
            <a:endParaRPr lang="en-US" altLang="ko-KR" sz="1400" dirty="0"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13512792"/>
      </p:ext>
    </p:extLst>
  </p:cSld>
  <p:clrMapOvr>
    <a:masterClrMapping/>
  </p:clrMapOvr>
</p:sld>
</file>

<file path=ppt/theme/theme1.xml><?xml version="1.0" encoding="utf-8"?>
<a:theme xmlns:a="http://schemas.openxmlformats.org/drawingml/2006/main" name="4_etri">
  <a:themeElements>
    <a:clrScheme name="4_etri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4_etri">
      <a:majorFont>
        <a:latin typeface="HY견고딕"/>
        <a:ea typeface="HY견고딕"/>
        <a:cs typeface=""/>
      </a:majorFont>
      <a:minorFont>
        <a:latin typeface="돋움"/>
        <a:ea typeface="돋움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1">
          <a:gsLst>
            <a:gs pos="0">
              <a:srgbClr val="3333FF"/>
            </a:gs>
            <a:gs pos="100000">
              <a:srgbClr val="99CCFF"/>
            </a:gs>
          </a:gsLst>
          <a:lin ang="5400000" scaled="1"/>
        </a:gra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182563" marR="0" indent="-182563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ko-KR" altLang="en-US" sz="1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HY견고딕" pitchFamily="18" charset="-127"/>
            <a:ea typeface="HY견고딕" pitchFamily="18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1">
          <a:gsLst>
            <a:gs pos="0">
              <a:srgbClr val="3333FF"/>
            </a:gs>
            <a:gs pos="100000">
              <a:srgbClr val="99CCFF"/>
            </a:gs>
          </a:gsLst>
          <a:lin ang="5400000" scaled="1"/>
        </a:gra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182563" marR="0" indent="-182563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ko-KR" altLang="en-US" sz="1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HY견고딕" pitchFamily="18" charset="-127"/>
            <a:ea typeface="HY견고딕" pitchFamily="18" charset="-127"/>
          </a:defRPr>
        </a:defPPr>
      </a:lstStyle>
    </a:lnDef>
  </a:objectDefaults>
  <a:extraClrSchemeLst>
    <a:extraClrScheme>
      <a:clrScheme name="4_etri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etri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etri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etri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etri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etri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etri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스킨, 플러그인 서베이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5_etri">
  <a:themeElements>
    <a:clrScheme name="4_etri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4_etri">
      <a:majorFont>
        <a:latin typeface="HY견고딕"/>
        <a:ea typeface="HY견고딕"/>
        <a:cs typeface=""/>
      </a:majorFont>
      <a:minorFont>
        <a:latin typeface="돋움"/>
        <a:ea typeface="돋움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1">
          <a:gsLst>
            <a:gs pos="0">
              <a:srgbClr val="3333FF"/>
            </a:gs>
            <a:gs pos="100000">
              <a:srgbClr val="99CCFF"/>
            </a:gs>
          </a:gsLst>
          <a:lin ang="5400000" scaled="1"/>
        </a:gra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182563" marR="0" indent="-182563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ko-KR" altLang="en-US" sz="1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HY견고딕" pitchFamily="18" charset="-127"/>
            <a:ea typeface="HY견고딕" pitchFamily="18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1">
          <a:gsLst>
            <a:gs pos="0">
              <a:srgbClr val="3333FF"/>
            </a:gs>
            <a:gs pos="100000">
              <a:srgbClr val="99CCFF"/>
            </a:gs>
          </a:gsLst>
          <a:lin ang="5400000" scaled="1"/>
        </a:gra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182563" marR="0" indent="-182563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ko-KR" altLang="en-US" sz="1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HY견고딕" pitchFamily="18" charset="-127"/>
            <a:ea typeface="HY견고딕" pitchFamily="18" charset="-127"/>
          </a:defRPr>
        </a:defPPr>
      </a:lstStyle>
    </a:lnDef>
  </a:objectDefaults>
  <a:extraClrSchemeLst>
    <a:extraClrScheme>
      <a:clrScheme name="4_etri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etri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etri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etri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etri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etri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etri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스킨, 플러그인 서베이</Template>
  <TotalTime>63105</TotalTime>
  <Words>1065</Words>
  <Application>Microsoft Office PowerPoint</Application>
  <PresentationFormat>와이드스크린</PresentationFormat>
  <Paragraphs>198</Paragraphs>
  <Slides>23</Slides>
  <Notes>16</Notes>
  <HiddenSlides>0</HiddenSlides>
  <MMClips>0</MMClips>
  <ScaleCrop>false</ScaleCrop>
  <HeadingPairs>
    <vt:vector size="6" baseType="variant">
      <vt:variant>
        <vt:lpstr>사용한 글꼴</vt:lpstr>
      </vt:variant>
      <vt:variant>
        <vt:i4>17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23</vt:i4>
      </vt:variant>
    </vt:vector>
  </HeadingPairs>
  <TitlesOfParts>
    <vt:vector size="43" baseType="lpstr">
      <vt:lpstr>HY견고딕</vt:lpstr>
      <vt:lpstr>HY울릉도M</vt:lpstr>
      <vt:lpstr>HY헤드라인M</vt:lpstr>
      <vt:lpstr>굴림</vt:lpstr>
      <vt:lpstr>나눔고딕</vt:lpstr>
      <vt:lpstr>나눔고딕 ExtraBold</vt:lpstr>
      <vt:lpstr>나눔바른고딕</vt:lpstr>
      <vt:lpstr>나눔스퀘어 ExtraBold</vt:lpstr>
      <vt:lpstr>돋움</vt:lpstr>
      <vt:lpstr>맑은 고딕</vt:lpstr>
      <vt:lpstr>Arial</vt:lpstr>
      <vt:lpstr>Book Antiqua</vt:lpstr>
      <vt:lpstr>Calibri</vt:lpstr>
      <vt:lpstr>Century Gothic</vt:lpstr>
      <vt:lpstr>Microsoft Sans Serif</vt:lpstr>
      <vt:lpstr>Times New Roman</vt:lpstr>
      <vt:lpstr>Wingdings</vt:lpstr>
      <vt:lpstr>4_etri</vt:lpstr>
      <vt:lpstr>스킨, 플러그인 서베이</vt:lpstr>
      <vt:lpstr>5_etri</vt:lpstr>
      <vt:lpstr>클라우드 중심의 엣지 컴퓨팅 플랫폼 (GEdge 플랫폼 기술 및 커뮤니티 소개)</vt:lpstr>
      <vt:lpstr>목차</vt:lpstr>
      <vt:lpstr>PowerPoint 프레젠테이션</vt:lpstr>
      <vt:lpstr>PowerPoint 프레젠테이션</vt:lpstr>
      <vt:lpstr>엣지 컴퓨팅 </vt:lpstr>
      <vt:lpstr>엣지 컴퓨팅의 분류</vt:lpstr>
      <vt:lpstr>네트워크 중심의 컴퓨팅(Network Edge)</vt:lpstr>
      <vt:lpstr>지능형 반도체 중심의 엣지 컴퓨팅(Device Edge) </vt:lpstr>
      <vt:lpstr>클라우드 중심의 엣지 컴퓨팅</vt:lpstr>
      <vt:lpstr>GEdge 플랫폼: 초저지연 지능형 클라우드 엣지 SW 플랫폼</vt:lpstr>
      <vt:lpstr>GEdge 플랫폼 구성 프레임워크 </vt:lpstr>
      <vt:lpstr>GEdge 플랫폼 주요 기술</vt:lpstr>
      <vt:lpstr>서비스 분산 협업 지원 GEdge 플랫폼</vt:lpstr>
      <vt:lpstr>서비스 분산 협업 지원 GEdge 플랫폼(1/2)</vt:lpstr>
      <vt:lpstr>GEdge 플랫폼 개발 로드맵</vt:lpstr>
      <vt:lpstr>GEdge 플랫폼 기술 표준화</vt:lpstr>
      <vt:lpstr>GEdge 플랫폼 PoC</vt:lpstr>
      <vt:lpstr>PowerPoint 프레젠테이션</vt:lpstr>
      <vt:lpstr>GEdge 플랫폼 커뮤니티</vt:lpstr>
      <vt:lpstr>GEdge 플랫폼 기술 공유</vt:lpstr>
      <vt:lpstr>GEdge 플랫폼 소스코드 릴리즈</vt:lpstr>
      <vt:lpstr>GEdge 플랫폼 오픈 컨퍼런스</vt:lpstr>
      <vt:lpstr>PowerPoint 프레젠테이션</vt:lpstr>
    </vt:vector>
  </TitlesOfParts>
  <Company>ETRI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클라우드 중심의 엣지 컴퓨팅 SW 플랫폼 핵심 기술 (GEdge 플랫폼 기술 및 커뮤니티 소개)</dc:title>
  <dc:creator>Kim. Sunwook</dc:creator>
  <cp:lastModifiedBy>user</cp:lastModifiedBy>
  <cp:revision>2715</cp:revision>
  <cp:lastPrinted>2021-08-18T03:04:20Z</cp:lastPrinted>
  <dcterms:created xsi:type="dcterms:W3CDTF">2008-02-04T05:35:34Z</dcterms:created>
  <dcterms:modified xsi:type="dcterms:W3CDTF">2022-12-28T01:59:02Z</dcterms:modified>
</cp:coreProperties>
</file>